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4" r:id="rId3"/>
  </p:sldMasterIdLst>
  <p:sldIdLst>
    <p:sldId id="270" r:id="rId4"/>
    <p:sldId id="279" r:id="rId5"/>
    <p:sldId id="290" r:id="rId6"/>
    <p:sldId id="280" r:id="rId7"/>
    <p:sldId id="287" r:id="rId8"/>
    <p:sldId id="281" r:id="rId9"/>
    <p:sldId id="285" r:id="rId10"/>
    <p:sldId id="286" r:id="rId11"/>
    <p:sldId id="288" r:id="rId12"/>
    <p:sldId id="289" r:id="rId13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B34919"/>
    <a:srgbClr val="00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8844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56966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68479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72146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5655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70285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43024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24888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3/30/2023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06438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51590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92287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3/30/2023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860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27" r:id="rId3"/>
    <p:sldLayoutId id="2147484128" r:id="rId4"/>
    <p:sldLayoutId id="2147484129" r:id="rId5"/>
    <p:sldLayoutId id="2147484130" r:id="rId6"/>
    <p:sldLayoutId id="2147484131" r:id="rId7"/>
    <p:sldLayoutId id="2147484132" r:id="rId8"/>
    <p:sldLayoutId id="2147484133" r:id="rId9"/>
    <p:sldLayoutId id="2147484134" r:id="rId10"/>
    <p:sldLayoutId id="214748413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914EE1E-C41C-4A21-9D08-73E948DFF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365125"/>
            <a:ext cx="11487150" cy="2120900"/>
          </a:xfrm>
        </p:spPr>
        <p:txBody>
          <a:bodyPr>
            <a:normAutofit fontScale="90000"/>
          </a:bodyPr>
          <a:lstStyle/>
          <a:p>
            <a:pPr algn="ctr"/>
            <a:r>
              <a:rPr lang="de-DE" b="1" dirty="0">
                <a:ln w="15875">
                  <a:solidFill>
                    <a:srgbClr val="FFFFFF"/>
                  </a:solidFill>
                </a:ln>
                <a:latin typeface="+mn-lt"/>
                <a:cs typeface="Calibri Light"/>
              </a:rPr>
              <a:t/>
            </a:r>
            <a:br>
              <a:rPr lang="de-DE" b="1" dirty="0">
                <a:ln w="15875">
                  <a:solidFill>
                    <a:srgbClr val="FFFFFF"/>
                  </a:solidFill>
                </a:ln>
                <a:latin typeface="+mn-lt"/>
                <a:cs typeface="Calibri Light"/>
              </a:rPr>
            </a:br>
            <a:r>
              <a:rPr lang="de-DE" sz="4000" b="1" dirty="0">
                <a:ln w="15875">
                  <a:solidFill>
                    <a:srgbClr val="FFFFFF"/>
                  </a:solidFill>
                </a:ln>
                <a:latin typeface="Century Gothic" panose="020B0502020202020204" pitchFamily="34" charset="0"/>
                <a:cs typeface="Calibri Light"/>
              </a:rPr>
              <a:t>SERVIZI 0-3 ANNI NEL COMUNE DI BRESCIA</a:t>
            </a:r>
            <a:br>
              <a:rPr lang="de-DE" sz="4000" b="1" dirty="0">
                <a:ln w="15875">
                  <a:solidFill>
                    <a:srgbClr val="FFFFFF"/>
                  </a:solidFill>
                </a:ln>
                <a:latin typeface="Century Gothic" panose="020B0502020202020204" pitchFamily="34" charset="0"/>
                <a:cs typeface="Calibri Light"/>
              </a:rPr>
            </a:br>
            <a:r>
              <a:rPr lang="de-DE" sz="4000" b="1" dirty="0">
                <a:ln w="15875">
                  <a:solidFill>
                    <a:srgbClr val="FFFFFF"/>
                  </a:solidFill>
                </a:ln>
                <a:latin typeface="Century Gothic" panose="020B0502020202020204" pitchFamily="34" charset="0"/>
                <a:cs typeface="Calibri Light"/>
              </a:rPr>
              <a:t>UN‘OFFERTA CHE CRESCE</a:t>
            </a:r>
            <a:br>
              <a:rPr lang="de-DE" sz="4000" b="1" dirty="0">
                <a:ln w="15875">
                  <a:solidFill>
                    <a:srgbClr val="FFFFFF"/>
                  </a:solidFill>
                </a:ln>
                <a:latin typeface="Century Gothic" panose="020B0502020202020204" pitchFamily="34" charset="0"/>
                <a:cs typeface="Calibri Light"/>
              </a:rPr>
            </a:br>
            <a:r>
              <a:rPr lang="de-DE" sz="4000" b="1" dirty="0">
                <a:ln w="15875">
                  <a:solidFill>
                    <a:srgbClr val="FFFFFF"/>
                  </a:solidFill>
                </a:ln>
                <a:latin typeface="Century Gothic" panose="020B0502020202020204" pitchFamily="34" charset="0"/>
                <a:cs typeface="Calibri Light"/>
              </a:rPr>
              <a:t>BEN OLTRE GLI STANDARD NAZIONALI</a:t>
            </a:r>
            <a:br>
              <a:rPr lang="de-DE" sz="4000" b="1" dirty="0">
                <a:ln w="15875">
                  <a:solidFill>
                    <a:srgbClr val="FFFFFF"/>
                  </a:solidFill>
                </a:ln>
                <a:latin typeface="Century Gothic" panose="020B0502020202020204" pitchFamily="34" charset="0"/>
                <a:cs typeface="Calibri Light"/>
              </a:rPr>
            </a:br>
            <a:endParaRPr lang="it-IT" sz="4000" dirty="0">
              <a:latin typeface="Century Gothic" panose="020B0502020202020204" pitchFamily="34" charset="0"/>
            </a:endParaRPr>
          </a:p>
        </p:txBody>
      </p:sp>
      <p:pic>
        <p:nvPicPr>
          <p:cNvPr id="2050" name="Picture 2" descr="Bambini al nido: difficoltà e significati | Saperne di più ...">
            <a:extLst>
              <a:ext uri="{FF2B5EF4-FFF2-40B4-BE49-F238E27FC236}">
                <a16:creationId xmlns:a16="http://schemas.microsoft.com/office/drawing/2014/main" xmlns="" id="{D1B0DEE0-7C5A-0A7F-8F67-9033174D3C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4931" y="2666561"/>
            <a:ext cx="5742137" cy="341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138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5EBF3EF-7E31-FF91-A0AC-399B757A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5138"/>
            <a:ext cx="10515600" cy="958220"/>
          </a:xfrm>
        </p:spPr>
        <p:txBody>
          <a:bodyPr>
            <a:noAutofit/>
          </a:bodyPr>
          <a:lstStyle/>
          <a:p>
            <a:r>
              <a:rPr lang="it-IT" sz="3200" b="1" dirty="0">
                <a:latin typeface="Century Gothic" panose="020B0502020202020204" pitchFamily="34" charset="0"/>
              </a:rPr>
              <a:t>Gli strumenti istituzionali messi in campo</a:t>
            </a:r>
            <a:br>
              <a:rPr lang="it-IT" sz="3200" b="1" dirty="0">
                <a:latin typeface="Century Gothic" panose="020B0502020202020204" pitchFamily="34" charset="0"/>
              </a:rPr>
            </a:br>
            <a:r>
              <a:rPr lang="it-IT" sz="3200" b="1" dirty="0">
                <a:latin typeface="Century Gothic" panose="020B0502020202020204" pitchFamily="34" charset="0"/>
              </a:rPr>
              <a:t>per il raggiungimento degli obiettivi descritti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xmlns="" id="{766FDD41-7A3F-4F58-92BD-E297F2212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8274"/>
            <a:ext cx="10515600" cy="475351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sz="2400" dirty="0">
                <a:latin typeface="Century Gothic" panose="020B0502020202020204" pitchFamily="34" charset="0"/>
              </a:rPr>
              <a:t>Per il raggiungimento degli standard poc’anzi descritti, il Comune di Brescia si è attivato in questi ultimi cinque anni per </a:t>
            </a:r>
            <a:r>
              <a:rPr lang="it-IT" sz="2400" b="1" dirty="0">
                <a:latin typeface="Century Gothic" panose="020B0502020202020204" pitchFamily="34" charset="0"/>
              </a:rPr>
              <a:t>favorire azioni positive finalizzate a creare i presupposti per la realizzazione del sistema integrato cittadino</a:t>
            </a:r>
            <a:r>
              <a:rPr lang="it-IT" sz="2400" dirty="0">
                <a:latin typeface="Century Gothic" panose="020B0502020202020204" pitchFamily="34" charset="0"/>
              </a:rPr>
              <a:t>, voluto dal D. Lgs. 65/2017</a:t>
            </a:r>
          </a:p>
          <a:p>
            <a:pPr marL="0" indent="0" algn="just">
              <a:buNone/>
            </a:pPr>
            <a:r>
              <a:rPr lang="it-IT" sz="2400" dirty="0">
                <a:latin typeface="Century Gothic" panose="020B0502020202020204" pitchFamily="34" charset="0"/>
              </a:rPr>
              <a:t>Gli strumenti amministrativi individuati che hanno garantito l’assetto istituzionale di riferimento sono stati: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400" b="1" dirty="0">
                <a:latin typeface="Century Gothic" panose="020B0502020202020204" pitchFamily="34" charset="0"/>
              </a:rPr>
              <a:t>Protocollo d’intesa biennale con i nidi convenzionati, </a:t>
            </a:r>
            <a:r>
              <a:rPr lang="it-IT" sz="2400" dirty="0">
                <a:latin typeface="Century Gothic" panose="020B0502020202020204" pitchFamily="34" charset="0"/>
              </a:rPr>
              <a:t>che ha garantito sia l’incremento di posti coperti, sia un supporto alla sostenibilità delle spese per gli Enti gestori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400" b="1" dirty="0">
                <a:latin typeface="Century Gothic" panose="020B0502020202020204" pitchFamily="34" charset="0"/>
              </a:rPr>
              <a:t>Convenzione con gli enti gestori interessati a sperimentare le sezioni primavera, </a:t>
            </a:r>
            <a:r>
              <a:rPr lang="it-IT" sz="2400" dirty="0">
                <a:latin typeface="Century Gothic" panose="020B0502020202020204" pitchFamily="34" charset="0"/>
              </a:rPr>
              <a:t>che ha garantito sia l’incremento di posti coperti, sia un supporto alla sostenibilità delle spese per gli Enti stessi</a:t>
            </a:r>
            <a:endParaRPr lang="it-IT" sz="2400" b="1" dirty="0">
              <a:latin typeface="Century Gothic" panose="020B0502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it-IT" sz="2400" b="1" dirty="0">
                <a:latin typeface="Century Gothic" panose="020B0502020202020204" pitchFamily="34" charset="0"/>
              </a:rPr>
              <a:t>Accordi di collaborazione </a:t>
            </a:r>
            <a:r>
              <a:rPr lang="it-IT" sz="2400" dirty="0">
                <a:latin typeface="Century Gothic" panose="020B0502020202020204" pitchFamily="34" charset="0"/>
              </a:rPr>
              <a:t>con due istituti comprensivi cittadini per la sperimentazione di due nuove sezioni primavera (</a:t>
            </a:r>
            <a:r>
              <a:rPr lang="it-IT" sz="2400" dirty="0" err="1">
                <a:latin typeface="Century Gothic" panose="020B0502020202020204" pitchFamily="34" charset="0"/>
              </a:rPr>
              <a:t>Berther</a:t>
            </a:r>
            <a:r>
              <a:rPr lang="it-IT" sz="2400" dirty="0">
                <a:latin typeface="Century Gothic" panose="020B0502020202020204" pitchFamily="34" charset="0"/>
              </a:rPr>
              <a:t> e Piaget) che in prospettiva diventeranno statali</a:t>
            </a:r>
          </a:p>
          <a:p>
            <a:pPr marL="457200" indent="-457200" algn="just">
              <a:buFont typeface="+mj-lt"/>
              <a:buAutoNum type="arabicPeriod"/>
            </a:pPr>
            <a:endParaRPr lang="it-IT" sz="2400" dirty="0">
              <a:latin typeface="Century Gothic" panose="020B0502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it-IT" sz="24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it-IT" sz="1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831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5EBF3EF-7E31-FF91-A0AC-399B757A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r>
              <a:rPr lang="it-IT" sz="3200" b="1" dirty="0">
                <a:latin typeface="Century Gothic" panose="020B0502020202020204" pitchFamily="34" charset="0"/>
              </a:rPr>
              <a:t>Gli standard nazionali </a:t>
            </a:r>
            <a:r>
              <a:rPr lang="it-IT" sz="1600" b="1" dirty="0">
                <a:latin typeface="Century Gothic" panose="020B0502020202020204" pitchFamily="34" charset="0"/>
              </a:rPr>
              <a:t>(1)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xmlns="" id="{766FDD41-7A3F-4F58-92BD-E297F2212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31985"/>
            <a:ext cx="10515600" cy="4687765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it-IT" sz="2200" dirty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Da alcuni anni a livello nazionale, nell’ambito del </a:t>
            </a:r>
            <a:r>
              <a:rPr lang="it-IT" sz="2200" b="1" dirty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monitoraggio sui fabbisogni standard </a:t>
            </a:r>
            <a:r>
              <a:rPr lang="it-IT" sz="2200" dirty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(avviato </a:t>
            </a:r>
            <a:r>
              <a:rPr lang="it-IT" sz="2200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 il Decreto Legislativo 26 novembre 2010, n. 216 che affida a SOSE - Soluzioni per il Sistema Economico S.p.A. la predisposizione delle metodologie finalizzate alla determinazione dei citati fabbisogni)</a:t>
            </a:r>
            <a:r>
              <a:rPr lang="it-IT" sz="2200" dirty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, sono stati introdotti, con l’incremento del 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Fondo di solidarietà comunale (FSC) di cui all’art. 1, c.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172 Legge n. 234/2021 (Legge di stabilità 2022), </a:t>
            </a:r>
            <a:r>
              <a:rPr lang="it-IT" sz="2200" dirty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finanziamenti specifici finalizzati al </a:t>
            </a:r>
            <a:r>
              <a:rPr lang="it-IT" sz="22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potenziamento del servizio degli asili nido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22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Gli </a:t>
            </a:r>
            <a:r>
              <a:rPr lang="it-IT" sz="22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obiettivi di servizio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, previsti dalla normativa, consistono nel garantire a regime su tutto il territorio nazionale </a:t>
            </a:r>
            <a:r>
              <a:rPr lang="it-IT" sz="22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il livello minimo dei servizi educativi per l'infanzia (pubblici e privati)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 equivalenti alla gestione a tempo pieno di un utente dell’asilo nido. Tale livello minimo è </a:t>
            </a:r>
            <a:r>
              <a:rPr lang="it-IT" sz="22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fissato al 33% della popolazione target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, ovvero della popolazione in età compresa tra i 3 e i 36 mesi, ed è determinato su base locale.</a:t>
            </a:r>
          </a:p>
          <a:p>
            <a:pPr marL="0" indent="0" algn="just">
              <a:buNone/>
            </a:pPr>
            <a:endParaRPr lang="it-IT" sz="1800" b="0" i="0" u="none" strike="noStrike" baseline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34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5EBF3EF-7E31-FF91-A0AC-399B757A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r>
              <a:rPr lang="it-IT" sz="3200" b="1" dirty="0">
                <a:latin typeface="Century Gothic" panose="020B0502020202020204" pitchFamily="34" charset="0"/>
              </a:rPr>
              <a:t>Gli standard nazionali </a:t>
            </a:r>
            <a:r>
              <a:rPr lang="it-IT" sz="1600" b="1" dirty="0">
                <a:latin typeface="Century Gothic" panose="020B0502020202020204" pitchFamily="34" charset="0"/>
              </a:rPr>
              <a:t>(2)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xmlns="" id="{766FDD41-7A3F-4F58-92BD-E297F2212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2947"/>
            <a:ext cx="10515600" cy="419210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it-IT" sz="2200" dirty="0">
                <a:solidFill>
                  <a:srgbClr val="000000"/>
                </a:solidFill>
                <a:latin typeface="Century Gothic" panose="020B0502020202020204" pitchFamily="34" charset="0"/>
              </a:rPr>
              <a:t>L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e risorse previste per il </a:t>
            </a:r>
            <a:r>
              <a:rPr lang="it-IT" sz="22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periodo 2022-2026 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(</a:t>
            </a:r>
            <a:r>
              <a:rPr lang="it-IT" sz="2200" dirty="0">
                <a:solidFill>
                  <a:srgbClr val="000000"/>
                </a:solidFill>
                <a:latin typeface="Century Gothic" panose="020B0502020202020204" pitchFamily="34" charset="0"/>
              </a:rPr>
              <a:t>pari a complessivi 1 miliardo e 275 milioni di euro) 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sono assegnate ai soli Comuni con copertura del servizio storico inferiore alla soglia del 28,88% della popolazione target.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22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A partire dal 2027 lo stanziamento garantito sarà di 1 miliardo e 100 milioni annui finalizzati a garantire il mantenimento del citato standard del 33%.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2200" dirty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Essendo al di sopra dello standard medio nazionale, </a:t>
            </a:r>
            <a:r>
              <a:rPr lang="it-IT" sz="2200" b="1" dirty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il Comune di Brescia non ha percepito alcun finanziamento</a:t>
            </a:r>
            <a:r>
              <a:rPr lang="it-IT" sz="2200" dirty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. In teoria, potrebbe essere beneficiario di qualche finanziamento a partire dal 2027, quando, per raggiungere lo </a:t>
            </a:r>
            <a:r>
              <a:rPr lang="it-IT" sz="2200" b="1" dirty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standard del 33%, vengono stimati </a:t>
            </a:r>
            <a:r>
              <a:rPr lang="it-IT" sz="2200" dirty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dal Ministero </a:t>
            </a:r>
            <a:r>
              <a:rPr lang="it-IT" sz="2200" b="1" dirty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75 posti aggiuntivi</a:t>
            </a:r>
            <a:r>
              <a:rPr lang="it-IT" sz="2200" dirty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. In realtà, come dimostrato nelle successive slide, il Comune di Brescia si trova </a:t>
            </a:r>
            <a:r>
              <a:rPr lang="it-IT" sz="2200" b="1" dirty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già oggi ampiamente al di sopra di tale soglia</a:t>
            </a:r>
          </a:p>
          <a:p>
            <a:pPr marL="0" indent="0" algn="just">
              <a:buNone/>
            </a:pPr>
            <a:endParaRPr lang="it-IT" sz="1800" b="0" i="0" u="none" strike="noStrike" baseline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393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5EBF3EF-7E31-FF91-A0AC-399B757A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5139"/>
            <a:ext cx="10515600" cy="315912"/>
          </a:xfrm>
        </p:spPr>
        <p:txBody>
          <a:bodyPr>
            <a:noAutofit/>
          </a:bodyPr>
          <a:lstStyle/>
          <a:p>
            <a:r>
              <a:rPr lang="it-IT" sz="3200" b="1" dirty="0">
                <a:latin typeface="Century Gothic" panose="020B0502020202020204" pitchFamily="34" charset="0"/>
              </a:rPr>
              <a:t>Il Comune di Brescia e gli standard nazionali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xmlns="" id="{766FDD41-7A3F-4F58-92BD-E297F2212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562" y="1724924"/>
            <a:ext cx="10515600" cy="39771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b="0" i="0" u="none" strike="noStrike" baseline="0" dirty="0">
                <a:latin typeface="Century Gothic" panose="020B0502020202020204" pitchFamily="34" charset="0"/>
              </a:rPr>
              <a:t>Il Comune di Brescia già dal 2018 si colloca ben al </a:t>
            </a:r>
            <a:r>
              <a:rPr lang="it-IT" sz="2400" b="0" i="0" u="none" strike="noStrike" baseline="0" dirty="0" smtClean="0">
                <a:latin typeface="Century Gothic" panose="020B0502020202020204" pitchFamily="34" charset="0"/>
              </a:rPr>
              <a:t>di </a:t>
            </a:r>
            <a:r>
              <a:rPr lang="it-IT" sz="2400" b="0" i="0" u="none" strike="noStrike" baseline="0" dirty="0">
                <a:latin typeface="Century Gothic" panose="020B0502020202020204" pitchFamily="34" charset="0"/>
              </a:rPr>
              <a:t>sopra di tale media, potendo contare su un’offert</a:t>
            </a:r>
            <a:r>
              <a:rPr lang="it-IT" sz="2400" dirty="0">
                <a:latin typeface="Century Gothic" panose="020B0502020202020204" pitchFamily="34" charset="0"/>
              </a:rPr>
              <a:t>a complessiva alle famiglie pari </a:t>
            </a:r>
            <a:r>
              <a:rPr lang="it-IT" sz="2400" b="1" dirty="0">
                <a:latin typeface="Century Gothic" panose="020B0502020202020204" pitchFamily="34" charset="0"/>
              </a:rPr>
              <a:t>al 31% della popolazione target</a:t>
            </a:r>
            <a:r>
              <a:rPr lang="it-IT" sz="2400" dirty="0">
                <a:latin typeface="Century Gothic" panose="020B0502020202020204" pitchFamily="34" charset="0"/>
              </a:rPr>
              <a:t>: </a:t>
            </a:r>
            <a:r>
              <a:rPr lang="it-IT" sz="2400" b="1" dirty="0">
                <a:latin typeface="Century Gothic" panose="020B0502020202020204" pitchFamily="34" charset="0"/>
              </a:rPr>
              <a:t>1274 posti su 4113 potenziali utenti.</a:t>
            </a:r>
          </a:p>
          <a:p>
            <a:pPr marL="0" indent="0" algn="just">
              <a:buNone/>
            </a:pPr>
            <a:endParaRPr lang="it-IT" sz="120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it-IT" sz="2400" dirty="0">
                <a:latin typeface="Century Gothic" panose="020B0502020202020204" pitchFamily="34" charset="0"/>
              </a:rPr>
              <a:t>Negli anni successivi, l’incremento è stato costante tanto che comprendendo, come indicato dagli obiettivi nazionali, anche le sezioni primavera e i tempi per le famiglie, i posti disponibili aggiuntisi sono pari a </a:t>
            </a:r>
            <a:r>
              <a:rPr lang="it-IT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408 unità</a:t>
            </a:r>
            <a:r>
              <a:rPr lang="it-IT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di cui:</a:t>
            </a:r>
          </a:p>
          <a:p>
            <a:pPr marL="0" indent="0" algn="just">
              <a:buNone/>
            </a:pPr>
            <a:r>
              <a:rPr lang="it-IT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n. 131</a:t>
            </a:r>
            <a:r>
              <a:rPr lang="it-IT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nelle sezioni primavera </a:t>
            </a:r>
            <a:r>
              <a:rPr lang="it-IT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(44 comunali, 24 private convenzionate e 63 private)</a:t>
            </a:r>
          </a:p>
          <a:p>
            <a:pPr marL="0" indent="0" algn="just">
              <a:buNone/>
            </a:pPr>
            <a:r>
              <a:rPr lang="it-IT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n.</a:t>
            </a:r>
            <a:r>
              <a:rPr lang="it-IT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277</a:t>
            </a:r>
            <a:r>
              <a:rPr lang="it-IT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nei Tempi per le famiglie</a:t>
            </a:r>
            <a:r>
              <a:rPr lang="it-IT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(113 comunali e 164 privati convenzionati)</a:t>
            </a:r>
            <a:endParaRPr lang="it-IT" sz="1800" b="0" i="0" u="none" strike="noStrike" baseline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49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5EBF3EF-7E31-FF91-A0AC-399B757A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5139"/>
            <a:ext cx="10515600" cy="315912"/>
          </a:xfrm>
        </p:spPr>
        <p:txBody>
          <a:bodyPr>
            <a:noAutofit/>
          </a:bodyPr>
          <a:lstStyle/>
          <a:p>
            <a:r>
              <a:rPr lang="it-IT" sz="3200" b="1" dirty="0">
                <a:latin typeface="Century Gothic" panose="020B0502020202020204" pitchFamily="34" charset="0"/>
              </a:rPr>
              <a:t>I dati del Comune di Brescia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xmlns="" id="{766FDD41-7A3F-4F58-92BD-E297F2212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811" y="1452114"/>
            <a:ext cx="11171837" cy="4198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2400" b="1" i="0" u="none" strike="noStrike" baseline="0" dirty="0">
                <a:latin typeface="Century Gothic" panose="020B0502020202020204" pitchFamily="34" charset="0"/>
              </a:rPr>
              <a:t>TOTALE POSTI COMPLESSIVI: NIDI, SEZIONI PRIMAVERA, TEMPI X LE FAMIGLIE</a:t>
            </a:r>
          </a:p>
          <a:p>
            <a:pPr marL="0" indent="0" algn="just">
              <a:buNone/>
            </a:pPr>
            <a:endParaRPr lang="it-IT" sz="2400" b="1" i="0" u="none" strike="noStrike" baseline="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it-IT" sz="2400" b="0" i="0" u="none" strike="noStrike" baseline="0" dirty="0">
              <a:latin typeface="Century Gothic" panose="020B0502020202020204" pitchFamily="34" charset="0"/>
            </a:endParaRP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xmlns="" id="{1EE978A3-F87E-C1D8-2F6F-4427403AB18E}"/>
              </a:ext>
            </a:extLst>
          </p:cNvPr>
          <p:cNvGraphicFramePr>
            <a:graphicFrameLocks noGrp="1"/>
          </p:cNvGraphicFramePr>
          <p:nvPr/>
        </p:nvGraphicFramePr>
        <p:xfrm>
          <a:off x="387558" y="2351596"/>
          <a:ext cx="11189090" cy="22923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33679">
                  <a:extLst>
                    <a:ext uri="{9D8B030D-6E8A-4147-A177-3AD203B41FA5}">
                      <a16:colId xmlns:a16="http://schemas.microsoft.com/office/drawing/2014/main" xmlns="" val="2491417924"/>
                    </a:ext>
                  </a:extLst>
                </a:gridCol>
                <a:gridCol w="1613139">
                  <a:extLst>
                    <a:ext uri="{9D8B030D-6E8A-4147-A177-3AD203B41FA5}">
                      <a16:colId xmlns:a16="http://schemas.microsoft.com/office/drawing/2014/main" xmlns="" val="503861737"/>
                    </a:ext>
                  </a:extLst>
                </a:gridCol>
                <a:gridCol w="2087593">
                  <a:extLst>
                    <a:ext uri="{9D8B030D-6E8A-4147-A177-3AD203B41FA5}">
                      <a16:colId xmlns:a16="http://schemas.microsoft.com/office/drawing/2014/main" xmlns="" val="1785628609"/>
                    </a:ext>
                  </a:extLst>
                </a:gridCol>
                <a:gridCol w="1854679">
                  <a:extLst>
                    <a:ext uri="{9D8B030D-6E8A-4147-A177-3AD203B41FA5}">
                      <a16:colId xmlns:a16="http://schemas.microsoft.com/office/drawing/2014/main" xmlns="" val="4149903081"/>
                    </a:ext>
                  </a:extLst>
                </a:gridCol>
              </a:tblGrid>
              <a:tr h="7216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TIPOLOGIA SERVIZIO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POSTI DISPONIBILI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POPOLAZIONE TARGET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% COPERTURA</a:t>
                      </a:r>
                    </a:p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AGGIUNTIVA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7006489"/>
                  </a:ext>
                </a:extLst>
              </a:tr>
              <a:tr h="38205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(3-36 MESI)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34897696"/>
                  </a:ext>
                </a:extLst>
              </a:tr>
              <a:tr h="424509"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it-IT" sz="2000" u="none" strike="noStrike" dirty="0">
                          <a:effectLst/>
                          <a:latin typeface="Century Gothic" panose="020B0502020202020204" pitchFamily="34" charset="0"/>
                        </a:rPr>
                        <a:t>SEZIONI PRIMAVERA E TEMPI PER LE FAMIGLIE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408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4.113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40,89%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7713432"/>
                  </a:ext>
                </a:extLst>
              </a:tr>
              <a:tr h="382058"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NIDI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1274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415826"/>
                  </a:ext>
                </a:extLst>
              </a:tr>
              <a:tr h="382058"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TOTALI 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1.682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23880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535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5EBF3EF-7E31-FF91-A0AC-399B757A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066" y="328892"/>
            <a:ext cx="10515600" cy="315912"/>
          </a:xfrm>
        </p:spPr>
        <p:txBody>
          <a:bodyPr>
            <a:noAutofit/>
          </a:bodyPr>
          <a:lstStyle/>
          <a:p>
            <a:r>
              <a:rPr lang="it-IT" sz="3200" b="1" dirty="0">
                <a:latin typeface="Century Gothic" panose="020B0502020202020204" pitchFamily="34" charset="0"/>
              </a:rPr>
              <a:t>I dati del Comune di Brescia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xmlns="" id="{766FDD41-7A3F-4F58-92BD-E297F2212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454" y="770241"/>
            <a:ext cx="9648824" cy="39052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2400" b="1" i="0" u="none" strike="noStrike" baseline="0" dirty="0">
                <a:latin typeface="Century Gothic" panose="020B0502020202020204" pitchFamily="34" charset="0"/>
              </a:rPr>
              <a:t>ASILI NIDO</a:t>
            </a:r>
          </a:p>
          <a:p>
            <a:pPr marL="0" indent="0" algn="just">
              <a:buNone/>
            </a:pPr>
            <a:endParaRPr lang="it-IT" sz="2400" b="1" i="0" u="none" strike="noStrike" baseline="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it-IT" sz="2400" b="0" i="0" u="none" strike="noStrike" baseline="0" dirty="0">
              <a:latin typeface="Century Gothic" panose="020B0502020202020204" pitchFamily="34" charset="0"/>
            </a:endParaRP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xmlns="" id="{1EE978A3-F87E-C1D8-2F6F-4427403AB1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565480"/>
              </p:ext>
            </p:extLst>
          </p:nvPr>
        </p:nvGraphicFramePr>
        <p:xfrm>
          <a:off x="1576252" y="1163216"/>
          <a:ext cx="9031228" cy="24841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12544">
                  <a:extLst>
                    <a:ext uri="{9D8B030D-6E8A-4147-A177-3AD203B41FA5}">
                      <a16:colId xmlns:a16="http://schemas.microsoft.com/office/drawing/2014/main" xmlns="" val="2491417924"/>
                    </a:ext>
                  </a:extLst>
                </a:gridCol>
                <a:gridCol w="1547687">
                  <a:extLst>
                    <a:ext uri="{9D8B030D-6E8A-4147-A177-3AD203B41FA5}">
                      <a16:colId xmlns:a16="http://schemas.microsoft.com/office/drawing/2014/main" xmlns="" val="503861737"/>
                    </a:ext>
                  </a:extLst>
                </a:gridCol>
                <a:gridCol w="2375535">
                  <a:extLst>
                    <a:ext uri="{9D8B030D-6E8A-4147-A177-3AD203B41FA5}">
                      <a16:colId xmlns:a16="http://schemas.microsoft.com/office/drawing/2014/main" xmlns="" val="1785628609"/>
                    </a:ext>
                  </a:extLst>
                </a:gridCol>
                <a:gridCol w="1795462">
                  <a:extLst>
                    <a:ext uri="{9D8B030D-6E8A-4147-A177-3AD203B41FA5}">
                      <a16:colId xmlns:a16="http://schemas.microsoft.com/office/drawing/2014/main" xmlns="" val="4149903081"/>
                    </a:ext>
                  </a:extLst>
                </a:gridCol>
              </a:tblGrid>
              <a:tr h="40885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1600" b="1" u="none" strike="noStrike" dirty="0">
                          <a:effectLst/>
                          <a:latin typeface="Century Gothic" panose="020B0502020202020204" pitchFamily="34" charset="0"/>
                        </a:rPr>
                        <a:t>TIPOLOGIA SERVIZIO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1600" b="1" u="none" strike="noStrike" dirty="0">
                          <a:effectLst/>
                          <a:latin typeface="Century Gothic" panose="020B0502020202020204" pitchFamily="34" charset="0"/>
                        </a:rPr>
                        <a:t>POSTI AUTORIZZATI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u="none" strike="noStrike" dirty="0">
                          <a:effectLst/>
                          <a:latin typeface="Century Gothic" panose="020B0502020202020204" pitchFamily="34" charset="0"/>
                        </a:rPr>
                        <a:t>POPOLAZIONE TARGET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1600" b="1" u="none" strike="noStrike" dirty="0">
                          <a:effectLst/>
                          <a:latin typeface="Century Gothic" panose="020B0502020202020204" pitchFamily="34" charset="0"/>
                        </a:rPr>
                        <a:t>% COPERTURA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7006489"/>
                  </a:ext>
                </a:extLst>
              </a:tr>
              <a:tr h="31917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u="none" strike="noStrike" dirty="0">
                          <a:effectLst/>
                          <a:latin typeface="Century Gothic" panose="020B0502020202020204" pitchFamily="34" charset="0"/>
                        </a:rPr>
                        <a:t>(3-36 MESI)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34897696"/>
                  </a:ext>
                </a:extLst>
              </a:tr>
              <a:tr h="241539">
                <a:tc>
                  <a:txBody>
                    <a:bodyPr/>
                    <a:lstStyle/>
                    <a:p>
                      <a:pPr marL="266700" indent="0" algn="l" fontAlgn="ctr"/>
                      <a:r>
                        <a:rPr lang="it-IT" sz="1600" u="none" strike="noStrike" dirty="0">
                          <a:effectLst/>
                          <a:latin typeface="Century Gothic" panose="020B0502020202020204" pitchFamily="34" charset="0"/>
                        </a:rPr>
                        <a:t>COMUNALI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u="none" strike="noStrike" dirty="0">
                          <a:effectLst/>
                          <a:latin typeface="Century Gothic" panose="020B0502020202020204" pitchFamily="34" charset="0"/>
                        </a:rPr>
                        <a:t>495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it-IT" sz="1600" b="1" u="none" strike="noStrike" dirty="0">
                          <a:effectLst/>
                          <a:latin typeface="Century Gothic" panose="020B0502020202020204" pitchFamily="34" charset="0"/>
                        </a:rPr>
                        <a:t>4.113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it-IT" sz="1600" b="1" u="none" strike="noStrike" dirty="0">
                          <a:effectLst/>
                          <a:latin typeface="Century Gothic" panose="020B0502020202020204" pitchFamily="34" charset="0"/>
                        </a:rPr>
                        <a:t>30,97%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7713432"/>
                  </a:ext>
                </a:extLst>
              </a:tr>
              <a:tr h="382058">
                <a:tc>
                  <a:txBody>
                    <a:bodyPr/>
                    <a:lstStyle/>
                    <a:p>
                      <a:pPr marL="266700" indent="0" algn="l" fontAlgn="ctr"/>
                      <a:r>
                        <a:rPr lang="it-IT" sz="1600" u="none" strike="noStrike" dirty="0">
                          <a:effectLst/>
                          <a:latin typeface="Century Gothic" panose="020B0502020202020204" pitchFamily="34" charset="0"/>
                        </a:rPr>
                        <a:t>ACCREDITATI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u="none" strike="noStrike" dirty="0">
                          <a:effectLst/>
                          <a:latin typeface="Century Gothic" panose="020B0502020202020204" pitchFamily="34" charset="0"/>
                        </a:rPr>
                        <a:t>450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00107743"/>
                  </a:ext>
                </a:extLst>
              </a:tr>
              <a:tr h="356614">
                <a:tc>
                  <a:txBody>
                    <a:bodyPr/>
                    <a:lstStyle/>
                    <a:p>
                      <a:pPr marL="266700" indent="0" algn="l" fontAlgn="ctr"/>
                      <a:r>
                        <a:rPr lang="it-IT" sz="1600" u="none" strike="noStrike" dirty="0">
                          <a:effectLst/>
                          <a:latin typeface="Century Gothic" panose="020B0502020202020204" pitchFamily="34" charset="0"/>
                        </a:rPr>
                        <a:t>PRIVATI NON CONVENZIONATI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u="none" strike="noStrike" dirty="0">
                          <a:effectLst/>
                          <a:latin typeface="Century Gothic" panose="020B0502020202020204" pitchFamily="34" charset="0"/>
                        </a:rPr>
                        <a:t>309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90434389"/>
                  </a:ext>
                </a:extLst>
              </a:tr>
              <a:tr h="382058">
                <a:tc>
                  <a:txBody>
                    <a:bodyPr/>
                    <a:lstStyle/>
                    <a:p>
                      <a:pPr marL="266700" indent="0" algn="l" fontAlgn="ctr"/>
                      <a:r>
                        <a:rPr lang="it-IT" sz="1600" u="none" strike="noStrike" dirty="0">
                          <a:effectLst/>
                          <a:latin typeface="Century Gothic" panose="020B0502020202020204" pitchFamily="34" charset="0"/>
                        </a:rPr>
                        <a:t>NIDI FAMIGLIA PRIVATI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u="none" strike="noStrike" dirty="0">
                          <a:effectLst/>
                          <a:latin typeface="Century Gothic" panose="020B0502020202020204" pitchFamily="34" charset="0"/>
                        </a:rPr>
                        <a:t>20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67712484"/>
                  </a:ext>
                </a:extLst>
              </a:tr>
              <a:tr h="382058"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1" u="none" strike="noStrike" dirty="0">
                          <a:effectLst/>
                          <a:latin typeface="Century Gothic" panose="020B0502020202020204" pitchFamily="34" charset="0"/>
                        </a:rPr>
                        <a:t>TOTALI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1" u="none" strike="noStrike" dirty="0">
                          <a:effectLst/>
                          <a:latin typeface="Century Gothic" panose="020B0502020202020204" pitchFamily="34" charset="0"/>
                        </a:rPr>
                        <a:t>1.274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23880775"/>
                  </a:ext>
                </a:extLst>
              </a:tr>
            </a:tbl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D39E721B-98E3-8726-3640-102F6203007E}"/>
              </a:ext>
            </a:extLst>
          </p:cNvPr>
          <p:cNvSpPr txBox="1"/>
          <p:nvPr/>
        </p:nvSpPr>
        <p:spPr>
          <a:xfrm>
            <a:off x="1276080" y="3823043"/>
            <a:ext cx="96529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>
                <a:latin typeface="Century Gothic" panose="020B0502020202020204" pitchFamily="34" charset="0"/>
              </a:rPr>
              <a:t>NEL PERIODO COMPRESO TRA IL 2018 E IL 2022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NEI 13 NIDI ACCREDITATI </a:t>
            </a:r>
            <a:r>
              <a:rPr lang="it-IT" b="1" dirty="0">
                <a:latin typeface="Century Gothic" panose="020B0502020202020204" pitchFamily="34" charset="0"/>
              </a:rPr>
              <a:t>SI È ASSISTITO AD UN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COSTANTE INCREMENTO DEI POSTI CONVENZIONATI, </a:t>
            </a:r>
            <a:r>
              <a:rPr lang="it-IT" b="1" dirty="0">
                <a:latin typeface="Century Gothic" panose="020B0502020202020204" pitchFamily="34" charset="0"/>
              </a:rPr>
              <a:t>PER I QUALI È PREVISTO UN CONTRIBUTO COMUNALE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xmlns="" id="{133755A4-5F37-C661-8481-2538E6BAA1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411611"/>
              </p:ext>
            </p:extLst>
          </p:nvPr>
        </p:nvGraphicFramePr>
        <p:xfrm>
          <a:off x="3036498" y="4746373"/>
          <a:ext cx="6469811" cy="14598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4454">
                  <a:extLst>
                    <a:ext uri="{9D8B030D-6E8A-4147-A177-3AD203B41FA5}">
                      <a16:colId xmlns:a16="http://schemas.microsoft.com/office/drawing/2014/main" xmlns="" val="1785628609"/>
                    </a:ext>
                  </a:extLst>
                </a:gridCol>
                <a:gridCol w="1239695">
                  <a:extLst>
                    <a:ext uri="{9D8B030D-6E8A-4147-A177-3AD203B41FA5}">
                      <a16:colId xmlns:a16="http://schemas.microsoft.com/office/drawing/2014/main" xmlns="" val="3688255977"/>
                    </a:ext>
                  </a:extLst>
                </a:gridCol>
                <a:gridCol w="1876039">
                  <a:extLst>
                    <a:ext uri="{9D8B030D-6E8A-4147-A177-3AD203B41FA5}">
                      <a16:colId xmlns:a16="http://schemas.microsoft.com/office/drawing/2014/main" xmlns="" val="4149903081"/>
                    </a:ext>
                  </a:extLst>
                </a:gridCol>
                <a:gridCol w="1509623">
                  <a:extLst>
                    <a:ext uri="{9D8B030D-6E8A-4147-A177-3AD203B41FA5}">
                      <a16:colId xmlns:a16="http://schemas.microsoft.com/office/drawing/2014/main" xmlns="" val="4132618930"/>
                    </a:ext>
                  </a:extLst>
                </a:gridCol>
              </a:tblGrid>
              <a:tr h="36495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AUTORIZZATI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POSTI CONVENZIONATI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DELTA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14598755"/>
                  </a:ext>
                </a:extLst>
              </a:tr>
              <a:tr h="364958">
                <a:tc vMerge="1">
                  <a:txBody>
                    <a:bodyPr/>
                    <a:lstStyle/>
                    <a:p>
                      <a:pPr algn="ctr" fontAlgn="ctr"/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2018/2022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1961665"/>
                  </a:ext>
                </a:extLst>
              </a:tr>
              <a:tr h="36495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450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+77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79567000"/>
                  </a:ext>
                </a:extLst>
              </a:tr>
              <a:tr h="36495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51,34%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68,45%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+17,11%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08305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7831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5EBF3EF-7E31-FF91-A0AC-399B757A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5139"/>
            <a:ext cx="10515600" cy="315912"/>
          </a:xfrm>
        </p:spPr>
        <p:txBody>
          <a:bodyPr>
            <a:noAutofit/>
          </a:bodyPr>
          <a:lstStyle/>
          <a:p>
            <a:r>
              <a:rPr lang="it-IT" sz="3200" b="1" dirty="0">
                <a:latin typeface="Century Gothic" panose="020B0502020202020204" pitchFamily="34" charset="0"/>
              </a:rPr>
              <a:t>I dati del Comune di Brescia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xmlns="" id="{766FDD41-7A3F-4F58-92BD-E297F2212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706"/>
            <a:ext cx="9648824" cy="4629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b="1" dirty="0">
                <a:latin typeface="Century Gothic" panose="020B0502020202020204" pitchFamily="34" charset="0"/>
              </a:rPr>
              <a:t>SEZIONI PRIMAVERA (DATI CONTEGGIATI A PARTIRE DAL 2022)</a:t>
            </a:r>
            <a:endParaRPr lang="it-IT" sz="2400" b="1" i="0" u="none" strike="noStrike" baseline="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it-IT" sz="2400" b="1" i="0" u="none" strike="noStrike" baseline="0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it-IT" sz="2400" b="0" i="0" u="none" strike="noStrike" baseline="0" dirty="0">
              <a:latin typeface="Century Gothic" panose="020B0502020202020204" pitchFamily="34" charset="0"/>
            </a:endParaRP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xmlns="" id="{1EE978A3-F87E-C1D8-2F6F-4427403AB1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437869"/>
              </p:ext>
            </p:extLst>
          </p:nvPr>
        </p:nvGraphicFramePr>
        <p:xfrm>
          <a:off x="838200" y="1900767"/>
          <a:ext cx="9648824" cy="30564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9424">
                  <a:extLst>
                    <a:ext uri="{9D8B030D-6E8A-4147-A177-3AD203B41FA5}">
                      <a16:colId xmlns:a16="http://schemas.microsoft.com/office/drawing/2014/main" xmlns="" val="2491417924"/>
                    </a:ext>
                  </a:extLst>
                </a:gridCol>
                <a:gridCol w="2458403">
                  <a:extLst>
                    <a:ext uri="{9D8B030D-6E8A-4147-A177-3AD203B41FA5}">
                      <a16:colId xmlns:a16="http://schemas.microsoft.com/office/drawing/2014/main" xmlns="" val="503861737"/>
                    </a:ext>
                  </a:extLst>
                </a:gridCol>
                <a:gridCol w="2375535">
                  <a:extLst>
                    <a:ext uri="{9D8B030D-6E8A-4147-A177-3AD203B41FA5}">
                      <a16:colId xmlns:a16="http://schemas.microsoft.com/office/drawing/2014/main" xmlns="" val="1785628609"/>
                    </a:ext>
                  </a:extLst>
                </a:gridCol>
                <a:gridCol w="1795462">
                  <a:extLst>
                    <a:ext uri="{9D8B030D-6E8A-4147-A177-3AD203B41FA5}">
                      <a16:colId xmlns:a16="http://schemas.microsoft.com/office/drawing/2014/main" xmlns="" val="4149903081"/>
                    </a:ext>
                  </a:extLst>
                </a:gridCol>
              </a:tblGrid>
              <a:tr h="7216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TIPOLOGIA SERVIZIO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POSTI DISPONIBILI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POPOLAZIONE TARGET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% COPERTURA</a:t>
                      </a:r>
                    </a:p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AGGIUNTIVA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7006489"/>
                  </a:ext>
                </a:extLst>
              </a:tr>
              <a:tr h="38205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(3-36 MESI)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34897696"/>
                  </a:ext>
                </a:extLst>
              </a:tr>
              <a:tr h="424509">
                <a:tc>
                  <a:txBody>
                    <a:bodyPr/>
                    <a:lstStyle/>
                    <a:p>
                      <a:pPr marL="266700" indent="0" algn="l" fontAlgn="ctr"/>
                      <a:r>
                        <a:rPr lang="it-IT" sz="2000" u="none" strike="noStrike" dirty="0">
                          <a:effectLst/>
                          <a:latin typeface="Century Gothic" panose="020B0502020202020204" pitchFamily="34" charset="0"/>
                        </a:rPr>
                        <a:t>COMUNALI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4.113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3,19%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7713432"/>
                  </a:ext>
                </a:extLst>
              </a:tr>
              <a:tr h="382058">
                <a:tc>
                  <a:txBody>
                    <a:bodyPr/>
                    <a:lstStyle/>
                    <a:p>
                      <a:pPr marL="266700" indent="0" algn="l" fontAlgn="ctr"/>
                      <a:r>
                        <a:rPr lang="it-IT" sz="2000" u="none" strike="noStrike" dirty="0">
                          <a:effectLst/>
                          <a:latin typeface="Century Gothic" panose="020B0502020202020204" pitchFamily="34" charset="0"/>
                        </a:rPr>
                        <a:t>CONVENZIONATE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00107743"/>
                  </a:ext>
                </a:extLst>
              </a:tr>
              <a:tr h="764117">
                <a:tc>
                  <a:txBody>
                    <a:bodyPr/>
                    <a:lstStyle/>
                    <a:p>
                      <a:pPr marL="266700" indent="0" algn="l" fontAlgn="ctr"/>
                      <a:r>
                        <a:rPr lang="it-IT" sz="2000" u="none" strike="noStrike" dirty="0">
                          <a:effectLst/>
                          <a:latin typeface="Century Gothic" panose="020B0502020202020204" pitchFamily="34" charset="0"/>
                        </a:rPr>
                        <a:t>PRIVATE NON CONVENZIONATE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90434389"/>
                  </a:ext>
                </a:extLst>
              </a:tr>
              <a:tr h="382058"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TOTALI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131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23880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206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5EBF3EF-7E31-FF91-A0AC-399B757A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5139"/>
            <a:ext cx="10515600" cy="315912"/>
          </a:xfrm>
        </p:spPr>
        <p:txBody>
          <a:bodyPr>
            <a:noAutofit/>
          </a:bodyPr>
          <a:lstStyle/>
          <a:p>
            <a:r>
              <a:rPr lang="it-IT" sz="3200" b="1" dirty="0">
                <a:latin typeface="Century Gothic" panose="020B0502020202020204" pitchFamily="34" charset="0"/>
              </a:rPr>
              <a:t>I dati del Comune di Brescia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xmlns="" id="{766FDD41-7A3F-4F58-92BD-E297F2212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180" y="1609725"/>
            <a:ext cx="9648824" cy="4347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b="1" dirty="0">
                <a:latin typeface="Century Gothic" panose="020B0502020202020204" pitchFamily="34" charset="0"/>
              </a:rPr>
              <a:t>TEMPI PER LE FAMIGLIE (DATI CONTEGGIATI A PARTIRE DAL 2022)</a:t>
            </a:r>
            <a:endParaRPr lang="it-IT" sz="2400" b="1" i="0" u="none" strike="noStrike" baseline="0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it-IT" sz="2400" b="1" i="0" u="none" strike="noStrike" baseline="0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it-IT" sz="2400" b="0" i="0" u="none" strike="noStrike" baseline="0" dirty="0">
              <a:latin typeface="Century Gothic" panose="020B0502020202020204" pitchFamily="34" charset="0"/>
            </a:endParaRP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xmlns="" id="{1EE978A3-F87E-C1D8-2F6F-4427403AB1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392812"/>
              </p:ext>
            </p:extLst>
          </p:nvPr>
        </p:nvGraphicFramePr>
        <p:xfrm>
          <a:off x="1163938" y="2521192"/>
          <a:ext cx="9648824" cy="22923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9424">
                  <a:extLst>
                    <a:ext uri="{9D8B030D-6E8A-4147-A177-3AD203B41FA5}">
                      <a16:colId xmlns:a16="http://schemas.microsoft.com/office/drawing/2014/main" xmlns="" val="2491417924"/>
                    </a:ext>
                  </a:extLst>
                </a:gridCol>
                <a:gridCol w="2458403">
                  <a:extLst>
                    <a:ext uri="{9D8B030D-6E8A-4147-A177-3AD203B41FA5}">
                      <a16:colId xmlns:a16="http://schemas.microsoft.com/office/drawing/2014/main" xmlns="" val="503861737"/>
                    </a:ext>
                  </a:extLst>
                </a:gridCol>
                <a:gridCol w="2375535">
                  <a:extLst>
                    <a:ext uri="{9D8B030D-6E8A-4147-A177-3AD203B41FA5}">
                      <a16:colId xmlns:a16="http://schemas.microsoft.com/office/drawing/2014/main" xmlns="" val="1785628609"/>
                    </a:ext>
                  </a:extLst>
                </a:gridCol>
                <a:gridCol w="1795462">
                  <a:extLst>
                    <a:ext uri="{9D8B030D-6E8A-4147-A177-3AD203B41FA5}">
                      <a16:colId xmlns:a16="http://schemas.microsoft.com/office/drawing/2014/main" xmlns="" val="4149903081"/>
                    </a:ext>
                  </a:extLst>
                </a:gridCol>
              </a:tblGrid>
              <a:tr h="7216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TIPOLOGIA SERVIZIO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POSTI DISPONIBILI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POPOLAZIONE TARGET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% COPERTURA</a:t>
                      </a:r>
                    </a:p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AGGIUNTIVA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7006489"/>
                  </a:ext>
                </a:extLst>
              </a:tr>
              <a:tr h="38205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(3-36 MESI)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34897696"/>
                  </a:ext>
                </a:extLst>
              </a:tr>
              <a:tr h="424509">
                <a:tc>
                  <a:txBody>
                    <a:bodyPr/>
                    <a:lstStyle/>
                    <a:p>
                      <a:pPr marL="266700" indent="0" algn="l" fontAlgn="ctr"/>
                      <a:r>
                        <a:rPr lang="it-IT" sz="2000" u="none" strike="noStrike" dirty="0">
                          <a:effectLst/>
                          <a:latin typeface="Century Gothic" panose="020B0502020202020204" pitchFamily="34" charset="0"/>
                        </a:rPr>
                        <a:t>COMUNALI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solidFill>
                      <a:srgbClr val="FFFF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4.113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6,73%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7713432"/>
                  </a:ext>
                </a:extLst>
              </a:tr>
              <a:tr h="382058">
                <a:tc>
                  <a:txBody>
                    <a:bodyPr/>
                    <a:lstStyle/>
                    <a:p>
                      <a:pPr marL="266700" indent="0" algn="l" fontAlgn="ctr"/>
                      <a:r>
                        <a:rPr lang="it-IT" sz="2000" u="none" strike="noStrike" dirty="0">
                          <a:effectLst/>
                          <a:latin typeface="Century Gothic" panose="020B0502020202020204" pitchFamily="34" charset="0"/>
                        </a:rPr>
                        <a:t>CONVENZIONATE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164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00107743"/>
                  </a:ext>
                </a:extLst>
              </a:tr>
              <a:tr h="382058"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1" u="none" strike="noStrike" dirty="0">
                          <a:effectLst/>
                          <a:latin typeface="Century Gothic" panose="020B0502020202020204" pitchFamily="34" charset="0"/>
                        </a:rPr>
                        <a:t>TOTALI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277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23880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039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5EBF3EF-7E31-FF91-A0AC-399B757A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3523"/>
            <a:ext cx="10515600" cy="315912"/>
          </a:xfrm>
        </p:spPr>
        <p:txBody>
          <a:bodyPr>
            <a:noAutofit/>
          </a:bodyPr>
          <a:lstStyle/>
          <a:p>
            <a:r>
              <a:rPr lang="it-IT" sz="3200" b="1" dirty="0">
                <a:latin typeface="Century Gothic" panose="020B0502020202020204" pitchFamily="34" charset="0"/>
              </a:rPr>
              <a:t>Le risorse messe in campo dal Comune di Brescia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xmlns="" id="{9987C999-D2A7-8B19-E610-23FEBCB61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288485"/>
              </p:ext>
            </p:extLst>
          </p:nvPr>
        </p:nvGraphicFramePr>
        <p:xfrm>
          <a:off x="801539" y="1317783"/>
          <a:ext cx="10552260" cy="5041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12997">
                  <a:extLst>
                    <a:ext uri="{9D8B030D-6E8A-4147-A177-3AD203B41FA5}">
                      <a16:colId xmlns:a16="http://schemas.microsoft.com/office/drawing/2014/main" xmlns="" val="4265985905"/>
                    </a:ext>
                  </a:extLst>
                </a:gridCol>
                <a:gridCol w="405441">
                  <a:extLst>
                    <a:ext uri="{9D8B030D-6E8A-4147-A177-3AD203B41FA5}">
                      <a16:colId xmlns:a16="http://schemas.microsoft.com/office/drawing/2014/main" xmlns="" val="2492785514"/>
                    </a:ext>
                  </a:extLst>
                </a:gridCol>
                <a:gridCol w="2728820">
                  <a:extLst>
                    <a:ext uri="{9D8B030D-6E8A-4147-A177-3AD203B41FA5}">
                      <a16:colId xmlns:a16="http://schemas.microsoft.com/office/drawing/2014/main" xmlns="" val="3702355990"/>
                    </a:ext>
                  </a:extLst>
                </a:gridCol>
                <a:gridCol w="1905002">
                  <a:extLst>
                    <a:ext uri="{9D8B030D-6E8A-4147-A177-3AD203B41FA5}">
                      <a16:colId xmlns:a16="http://schemas.microsoft.com/office/drawing/2014/main" xmlns="" val="1953482988"/>
                    </a:ext>
                  </a:extLst>
                </a:gridCol>
              </a:tblGrid>
              <a:tr h="189410">
                <a:tc rowSpan="2"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  <a:latin typeface="Century Gothic" panose="020B0502020202020204" pitchFamily="34" charset="0"/>
                        </a:rPr>
                        <a:t>SERVIZI COMUNALI</a:t>
                      </a:r>
                      <a:endParaRPr lang="it-IT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N.</a:t>
                      </a: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  <a:latin typeface="Century Gothic" panose="020B0502020202020204" pitchFamily="34" charset="0"/>
                        </a:rPr>
                        <a:t>RISORSE 2022</a:t>
                      </a:r>
                      <a:endParaRPr lang="it-IT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0326837"/>
                  </a:ext>
                </a:extLst>
              </a:tr>
              <a:tr h="17944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VALORE ASSOLUTO</a:t>
                      </a:r>
                      <a:endParaRPr lang="it-IT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INC. %</a:t>
                      </a:r>
                      <a:endParaRPr lang="it-IT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64658135"/>
                  </a:ext>
                </a:extLst>
              </a:tr>
              <a:tr h="363463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SEZIONI PRIMAVERA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432.272,64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6,00%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21504816"/>
                  </a:ext>
                </a:extLst>
              </a:tr>
              <a:tr h="336430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TEMPI PER LE FAMIGLIE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216.136,32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3,00%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12027433"/>
                  </a:ext>
                </a:extLst>
              </a:tr>
              <a:tr h="236763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NIDI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11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6.556.135,04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91,00%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8056379"/>
                  </a:ext>
                </a:extLst>
              </a:tr>
              <a:tr h="236763"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TOTALI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18</a:t>
                      </a:r>
                      <a:endParaRPr lang="it-IT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7.204.544,00</a:t>
                      </a:r>
                      <a:endParaRPr lang="it-IT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100,00%</a:t>
                      </a:r>
                      <a:endParaRPr lang="it-IT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33251140"/>
                  </a:ext>
                </a:extLst>
              </a:tr>
              <a:tr h="250886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effectLst/>
                          <a:latin typeface="Century Gothic" panose="020B0502020202020204" pitchFamily="34" charset="0"/>
                        </a:rPr>
                        <a:t>SERVIZI CONVENZIONATI</a:t>
                      </a:r>
                      <a:endParaRPr lang="it-IT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N.</a:t>
                      </a: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VALORE ASSOLUTO</a:t>
                      </a:r>
                      <a:endParaRPr lang="it-IT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INC. %</a:t>
                      </a:r>
                      <a:endParaRPr lang="it-IT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25857929"/>
                  </a:ext>
                </a:extLst>
              </a:tr>
              <a:tr h="485988">
                <a:tc>
                  <a:txBody>
                    <a:bodyPr/>
                    <a:lstStyle/>
                    <a:p>
                      <a:r>
                        <a:rPr lang="it-IT" sz="1600" dirty="0">
                          <a:effectLst/>
                          <a:latin typeface="Century Gothic" panose="020B0502020202020204" pitchFamily="34" charset="0"/>
                        </a:rPr>
                        <a:t>SEZIONI PRIMAVERA</a:t>
                      </a:r>
                      <a:endParaRPr lang="it-IT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52.200,00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4,84%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95599209"/>
                  </a:ext>
                </a:extLst>
              </a:tr>
              <a:tr h="473527">
                <a:tc>
                  <a:txBody>
                    <a:bodyPr/>
                    <a:lstStyle/>
                    <a:p>
                      <a:r>
                        <a:rPr lang="it-IT" sz="1600" dirty="0">
                          <a:effectLst/>
                          <a:latin typeface="Century Gothic" panose="020B0502020202020204" pitchFamily="34" charset="0"/>
                        </a:rPr>
                        <a:t>TEMPI PER LE FAMIGLIE</a:t>
                      </a:r>
                      <a:endParaRPr lang="it-IT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125.000,00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11,59%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1156446"/>
                  </a:ext>
                </a:extLst>
              </a:tr>
              <a:tr h="323992">
                <a:tc>
                  <a:txBody>
                    <a:bodyPr/>
                    <a:lstStyle/>
                    <a:p>
                      <a:r>
                        <a:rPr lang="it-IT" sz="1600" dirty="0">
                          <a:effectLst/>
                          <a:latin typeface="Century Gothic" panose="020B0502020202020204" pitchFamily="34" charset="0"/>
                        </a:rPr>
                        <a:t>NIDI</a:t>
                      </a:r>
                      <a:endParaRPr lang="it-IT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13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901.500,00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83,57%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09348210"/>
                  </a:ext>
                </a:extLst>
              </a:tr>
              <a:tr h="261686">
                <a:tc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effectLst/>
                          <a:latin typeface="Century Gothic" panose="020B0502020202020204" pitchFamily="34" charset="0"/>
                        </a:rPr>
                        <a:t>TOTALI</a:t>
                      </a:r>
                      <a:endParaRPr lang="it-IT" sz="16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23</a:t>
                      </a:r>
                      <a:endParaRPr lang="it-IT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1.078.700,00</a:t>
                      </a:r>
                      <a:endParaRPr lang="it-IT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100,00%</a:t>
                      </a:r>
                      <a:endParaRPr lang="it-IT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4941930"/>
                  </a:ext>
                </a:extLst>
              </a:tr>
              <a:tr h="261686">
                <a:tc gridSpan="2"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TOTALE SPESE E INCIDENZA % A CARICO DEL COMUNE</a:t>
                      </a:r>
                    </a:p>
                  </a:txBody>
                  <a:tcPr marL="44450" marR="4445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8.283.244,00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80,12%</a:t>
                      </a:r>
                    </a:p>
                  </a:txBody>
                  <a:tcPr marL="44450" marR="4445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08954972"/>
                  </a:ext>
                </a:extLst>
              </a:tr>
              <a:tr h="261686">
                <a:tc>
                  <a:txBody>
                    <a:bodyPr/>
                    <a:lstStyle/>
                    <a:p>
                      <a:pPr algn="l"/>
                      <a:r>
                        <a:rPr lang="it-IT" sz="16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ENTRATE DA RETTE</a:t>
                      </a:r>
                    </a:p>
                  </a:txBody>
                  <a:tcPr marL="44450" marR="44450" marT="0" marB="0" anchor="ctr">
                    <a:solidFill>
                      <a:srgbClr val="B3491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B3491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1.233.915,00</a:t>
                      </a:r>
                    </a:p>
                  </a:txBody>
                  <a:tcPr marL="9525" marR="9525" marT="9525" marB="0" anchor="ctr">
                    <a:solidFill>
                      <a:srgbClr val="B3491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74,95%</a:t>
                      </a:r>
                    </a:p>
                  </a:txBody>
                  <a:tcPr marL="44450" marR="44450" marT="0" marB="0" anchor="ctr">
                    <a:solidFill>
                      <a:srgbClr val="B3491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1948433"/>
                  </a:ext>
                </a:extLst>
              </a:tr>
              <a:tr h="261686">
                <a:tc>
                  <a:txBody>
                    <a:bodyPr/>
                    <a:lstStyle/>
                    <a:p>
                      <a:pPr algn="l"/>
                      <a:r>
                        <a:rPr lang="it-IT" sz="16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ENTRATE DA FONDO SOCIALE</a:t>
                      </a:r>
                    </a:p>
                  </a:txBody>
                  <a:tcPr marL="44450" marR="44450" marT="0" marB="0" anchor="ctr">
                    <a:solidFill>
                      <a:srgbClr val="B3491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B3491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100.000,00</a:t>
                      </a:r>
                    </a:p>
                  </a:txBody>
                  <a:tcPr marL="9525" marR="9525" marT="9525" marB="0" anchor="ctr">
                    <a:solidFill>
                      <a:srgbClr val="B3491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6,07%</a:t>
                      </a:r>
                    </a:p>
                  </a:txBody>
                  <a:tcPr marL="44450" marR="44450" marT="0" marB="0" anchor="ctr">
                    <a:solidFill>
                      <a:srgbClr val="B3491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63493943"/>
                  </a:ext>
                </a:extLst>
              </a:tr>
              <a:tr h="261686">
                <a:tc>
                  <a:txBody>
                    <a:bodyPr/>
                    <a:lstStyle/>
                    <a:p>
                      <a:pPr algn="l"/>
                      <a:r>
                        <a:rPr lang="it-IT" sz="16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QUOTA PARTE FONDO 0-6 D. LGS 65/2017</a:t>
                      </a:r>
                    </a:p>
                  </a:txBody>
                  <a:tcPr marL="44450" marR="44450" marT="0" marB="0" anchor="ctr">
                    <a:solidFill>
                      <a:srgbClr val="B3491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B3491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312.384,00</a:t>
                      </a:r>
                    </a:p>
                  </a:txBody>
                  <a:tcPr marL="9525" marR="9525" marT="9525" marB="0" anchor="ctr">
                    <a:solidFill>
                      <a:srgbClr val="B3491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18,97%</a:t>
                      </a:r>
                    </a:p>
                  </a:txBody>
                  <a:tcPr marL="44450" marR="44450" marT="0" marB="0" anchor="ctr">
                    <a:solidFill>
                      <a:srgbClr val="B3491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06763037"/>
                  </a:ext>
                </a:extLst>
              </a:tr>
              <a:tr h="261686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TOTALE ENTRATE</a:t>
                      </a:r>
                    </a:p>
                  </a:txBody>
                  <a:tcPr marL="44450" marR="44450" marT="0" marB="0" anchor="ctr">
                    <a:solidFill>
                      <a:srgbClr val="B3491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B3491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1.646.299,00</a:t>
                      </a:r>
                    </a:p>
                  </a:txBody>
                  <a:tcPr marL="9525" marR="9525" marT="9525" marB="0" anchor="ctr">
                    <a:solidFill>
                      <a:srgbClr val="B3491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100,00%</a:t>
                      </a:r>
                    </a:p>
                  </a:txBody>
                  <a:tcPr marL="44450" marR="44450" marT="0" marB="0" anchor="ctr">
                    <a:solidFill>
                      <a:srgbClr val="B3491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98880886"/>
                  </a:ext>
                </a:extLst>
              </a:tr>
              <a:tr h="261686">
                <a:tc gridSpan="3">
                  <a:txBody>
                    <a:bodyPr/>
                    <a:lstStyle/>
                    <a:p>
                      <a:pPr algn="r"/>
                      <a:r>
                        <a:rPr lang="it-IT" sz="16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INCIDENZA % COPERTURA DEL SERVIZIO (UTENTI E FINANZIAMENTI REGIONALI E STATALI)</a:t>
                      </a:r>
                    </a:p>
                  </a:txBody>
                  <a:tcPr marL="44450" marR="44450" marT="0" marB="0" anchor="ctr">
                    <a:solidFill>
                      <a:srgbClr val="B3491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B3491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it-IT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B3491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19,88%</a:t>
                      </a:r>
                    </a:p>
                  </a:txBody>
                  <a:tcPr marL="44450" marR="44450" marT="0" marB="0" anchor="ctr">
                    <a:solidFill>
                      <a:srgbClr val="B3491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64478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5736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E8BD967F0D5424E8C1E0664D226A0C3" ma:contentTypeVersion="16" ma:contentTypeDescription="Creare un nuovo documento." ma:contentTypeScope="" ma:versionID="57e011515343af395456c41e03b03b3c">
  <xsd:schema xmlns:xsd="http://www.w3.org/2001/XMLSchema" xmlns:xs="http://www.w3.org/2001/XMLSchema" xmlns:p="http://schemas.microsoft.com/office/2006/metadata/properties" xmlns:ns2="8673aecb-aa58-4b2a-a565-020f4d38e75b" xmlns:ns3="ccf711df-e271-4098-a5f9-8faa13533b11" targetNamespace="http://schemas.microsoft.com/office/2006/metadata/properties" ma:root="true" ma:fieldsID="a52e0ef7e0ed7e38e556e27e2970613c" ns2:_="" ns3:_="">
    <xsd:import namespace="8673aecb-aa58-4b2a-a565-020f4d38e75b"/>
    <xsd:import namespace="ccf711df-e271-4098-a5f9-8faa13533b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73aecb-aa58-4b2a-a565-020f4d38e7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Tag immagine" ma:readOnly="false" ma:fieldId="{5cf76f15-5ced-4ddc-b409-7134ff3c332f}" ma:taxonomyMulti="true" ma:sspId="21561240-06e1-4653-b52b-93893e2081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f711df-e271-4098-a5f9-8faa13533b1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b88e6bc-0149-46a7-9c31-a89552658811}" ma:internalName="TaxCatchAll" ma:showField="CatchAllData" ma:web="ccf711df-e271-4098-a5f9-8faa13533b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01D8DE-E386-4984-AC14-543D1F651A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E51EBD-870B-4464-A41F-10EC937AAD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73aecb-aa58-4b2a-a565-020f4d38e75b"/>
    <ds:schemaRef ds:uri="ccf711df-e271-4098-a5f9-8faa13533b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1891</TotalTime>
  <Words>792</Words>
  <Application>Microsoft Office PowerPoint</Application>
  <PresentationFormat>Widescreen</PresentationFormat>
  <Paragraphs>164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Times New Roman</vt:lpstr>
      <vt:lpstr>Office Theme</vt:lpstr>
      <vt:lpstr> SERVIZI 0-3 ANNI NEL COMUNE DI BRESCIA UN‘OFFERTA CHE CRESCE BEN OLTRE GLI STANDARD NAZIONALI </vt:lpstr>
      <vt:lpstr>Gli standard nazionali (1)</vt:lpstr>
      <vt:lpstr>Gli standard nazionali (2)</vt:lpstr>
      <vt:lpstr>Il Comune di Brescia e gli standard nazionali</vt:lpstr>
      <vt:lpstr>I dati del Comune di Brescia</vt:lpstr>
      <vt:lpstr>I dati del Comune di Brescia</vt:lpstr>
      <vt:lpstr>I dati del Comune di Brescia</vt:lpstr>
      <vt:lpstr>I dati del Comune di Brescia</vt:lpstr>
      <vt:lpstr>Le risorse messe in campo dal Comune di Brescia</vt:lpstr>
      <vt:lpstr>Gli strumenti istituzionali messi in campo per il raggiungimento degli obiettivi descritti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Finazzi Anna Maria</dc:creator>
  <cp:lastModifiedBy>Mandonico Giuliano</cp:lastModifiedBy>
  <cp:revision>199</cp:revision>
  <cp:lastPrinted>2023-03-28T15:38:35Z</cp:lastPrinted>
  <dcterms:created xsi:type="dcterms:W3CDTF">2022-04-04T10:18:38Z</dcterms:created>
  <dcterms:modified xsi:type="dcterms:W3CDTF">2023-03-30T09:40:38Z</dcterms:modified>
</cp:coreProperties>
</file>