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797675" cy="9926638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456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4BB8E7F-0466-4E14-9746-5FA8BEFB273F}" type="datetimeFigureOut">
              <a:rPr lang="it-IT" smtClean="0"/>
              <a:t>08/02/2023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34E53E1-0FBE-4E34-A66C-40F4D75B49B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551135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8E2BE-2923-45D9-9C59-789BF741FB1E}" type="datetimeFigureOut">
              <a:rPr lang="it-IT" smtClean="0"/>
              <a:t>08/02/2023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D8597F-F85E-413E-9FA4-3669D3C0946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675377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8E2BE-2923-45D9-9C59-789BF741FB1E}" type="datetimeFigureOut">
              <a:rPr lang="it-IT" smtClean="0"/>
              <a:t>08/02/2023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D8597F-F85E-413E-9FA4-3669D3C0946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880551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8E2BE-2923-45D9-9C59-789BF741FB1E}" type="datetimeFigureOut">
              <a:rPr lang="it-IT" smtClean="0"/>
              <a:t>08/02/2023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D8597F-F85E-413E-9FA4-3669D3C0946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084514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8E2BE-2923-45D9-9C59-789BF741FB1E}" type="datetimeFigureOut">
              <a:rPr lang="it-IT" smtClean="0"/>
              <a:t>08/02/2023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D8597F-F85E-413E-9FA4-3669D3C0946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199178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8E2BE-2923-45D9-9C59-789BF741FB1E}" type="datetimeFigureOut">
              <a:rPr lang="it-IT" smtClean="0"/>
              <a:t>08/02/2023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D8597F-F85E-413E-9FA4-3669D3C0946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104202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8E2BE-2923-45D9-9C59-789BF741FB1E}" type="datetimeFigureOut">
              <a:rPr lang="it-IT" smtClean="0"/>
              <a:t>08/02/2023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D8597F-F85E-413E-9FA4-3669D3C0946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551221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8E2BE-2923-45D9-9C59-789BF741FB1E}" type="datetimeFigureOut">
              <a:rPr lang="it-IT" smtClean="0"/>
              <a:t>08/02/2023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D8597F-F85E-413E-9FA4-3669D3C0946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127657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8E2BE-2923-45D9-9C59-789BF741FB1E}" type="datetimeFigureOut">
              <a:rPr lang="it-IT" smtClean="0"/>
              <a:t>08/02/2023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D8597F-F85E-413E-9FA4-3669D3C0946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296394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8E2BE-2923-45D9-9C59-789BF741FB1E}" type="datetimeFigureOut">
              <a:rPr lang="it-IT" smtClean="0"/>
              <a:t>08/02/2023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D8597F-F85E-413E-9FA4-3669D3C0946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456681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8E2BE-2923-45D9-9C59-789BF741FB1E}" type="datetimeFigureOut">
              <a:rPr lang="it-IT" smtClean="0"/>
              <a:t>08/02/2023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D8597F-F85E-413E-9FA4-3669D3C0946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468040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8E2BE-2923-45D9-9C59-789BF741FB1E}" type="datetimeFigureOut">
              <a:rPr lang="it-IT" smtClean="0"/>
              <a:t>08/02/2023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D8597F-F85E-413E-9FA4-3669D3C0946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863416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78E2BE-2923-45D9-9C59-789BF741FB1E}" type="datetimeFigureOut">
              <a:rPr lang="it-IT" smtClean="0"/>
              <a:t>08/02/2023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D8597F-F85E-413E-9FA4-3669D3C0946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697695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magin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0593" y="1072948"/>
            <a:ext cx="3042780" cy="324026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5" name="Immagine 4" descr="C:\Users\G870792\AppData\Local\Microsoft\Windows\INetCache\Content.MSO\9E2BC1BE.tmp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32452" y="1072948"/>
            <a:ext cx="3141377" cy="3240260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Rettangolo 5"/>
          <p:cNvSpPr/>
          <p:nvPr/>
        </p:nvSpPr>
        <p:spPr>
          <a:xfrm>
            <a:off x="543464" y="232914"/>
            <a:ext cx="5151711" cy="707886"/>
          </a:xfrm>
          <a:prstGeom prst="rect">
            <a:avLst/>
          </a:prstGeom>
        </p:spPr>
        <p:txBody>
          <a:bodyPr wrap="square" anchor="t" anchorCtr="1">
            <a:spAutoFit/>
          </a:bodyPr>
          <a:lstStyle/>
          <a:p>
            <a:pPr lvl="0" algn="ctr" eaLnBrk="0" fontAlgn="base" hangingPunct="0">
              <a:spcBef>
                <a:spcPct val="20000"/>
              </a:spcBef>
              <a:spcAft>
                <a:spcPct val="0"/>
              </a:spcAft>
              <a:defRPr/>
            </a:pPr>
            <a:r>
              <a:rPr lang="it-IT" sz="2000" b="1" dirty="0">
                <a:ln w="1905">
                  <a:solidFill>
                    <a:srgbClr val="000000"/>
                  </a:solidFill>
                </a:ln>
                <a:solidFill>
                  <a:srgbClr val="FFFF0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Arial" pitchFamily="34" charset="0"/>
                <a:cs typeface="Arial" pitchFamily="34" charset="0"/>
              </a:rPr>
              <a:t>Guardia di Finanza</a:t>
            </a:r>
            <a:r>
              <a:rPr lang="it-IT" sz="2000" b="1" dirty="0">
                <a:ln w="1905">
                  <a:solidFill>
                    <a:srgbClr val="000000"/>
                  </a:solidFill>
                </a:ln>
                <a:solidFill>
                  <a:srgbClr val="797979">
                    <a:shade val="20000"/>
                    <a:satMod val="200000"/>
                  </a:srgbClr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Arial" pitchFamily="34" charset="0"/>
                <a:cs typeface="Arial" pitchFamily="34" charset="0"/>
              </a:rPr>
              <a:t/>
            </a:r>
            <a:br>
              <a:rPr lang="it-IT" sz="2000" b="1" dirty="0">
                <a:ln w="1905">
                  <a:solidFill>
                    <a:srgbClr val="000000"/>
                  </a:solidFill>
                </a:ln>
                <a:solidFill>
                  <a:srgbClr val="797979">
                    <a:shade val="20000"/>
                    <a:satMod val="200000"/>
                  </a:srgbClr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Arial" pitchFamily="34" charset="0"/>
                <a:cs typeface="Arial" pitchFamily="34" charset="0"/>
              </a:rPr>
            </a:br>
            <a:r>
              <a:rPr lang="it-IT" sz="2000" b="1" dirty="0">
                <a:ln w="1905">
                  <a:solidFill>
                    <a:srgbClr val="000000"/>
                  </a:solidFill>
                </a:ln>
                <a:solidFill>
                  <a:srgbClr val="FFFF00"/>
                </a:solidFill>
                <a:effectLst>
                  <a:outerShdw blurRad="60007" dist="200025" dir="15000000" sy="30000" kx="-1800000" algn="bl" rotWithShape="0">
                    <a:prstClr val="black">
                      <a:alpha val="32000"/>
                    </a:prstClr>
                  </a:outerShdw>
                </a:effectLst>
                <a:latin typeface="Arial" pitchFamily="34" charset="0"/>
                <a:cs typeface="Arial" pitchFamily="34" charset="0"/>
              </a:rPr>
              <a:t>Comando </a:t>
            </a:r>
            <a:r>
              <a:rPr lang="it-IT" sz="2000" b="1" dirty="0" smtClean="0">
                <a:ln w="1905">
                  <a:solidFill>
                    <a:srgbClr val="000000"/>
                  </a:solidFill>
                </a:ln>
                <a:solidFill>
                  <a:srgbClr val="FFFF00"/>
                </a:solidFill>
                <a:effectLst>
                  <a:outerShdw blurRad="60007" dist="200025" dir="15000000" sy="30000" kx="-1800000" algn="bl" rotWithShape="0">
                    <a:prstClr val="black">
                      <a:alpha val="32000"/>
                    </a:prstClr>
                  </a:outerShdw>
                </a:effectLst>
                <a:latin typeface="Arial" pitchFamily="34" charset="0"/>
                <a:cs typeface="Arial" pitchFamily="34" charset="0"/>
              </a:rPr>
              <a:t>Provinciale Macerata</a:t>
            </a:r>
            <a:endParaRPr lang="it-IT" sz="2000" b="1" dirty="0">
              <a:ln w="1905">
                <a:solidFill>
                  <a:srgbClr val="000000"/>
                </a:solidFill>
              </a:ln>
              <a:solidFill>
                <a:srgbClr val="FFFF00"/>
              </a:solidFill>
              <a:effectLst>
                <a:outerShdw blurRad="60007" dist="200025" dir="15000000" sy="30000" kx="-1800000" algn="bl" rotWithShape="0">
                  <a:prstClr val="black">
                    <a:alpha val="32000"/>
                  </a:prst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ttangolo 6"/>
          <p:cNvSpPr/>
          <p:nvPr/>
        </p:nvSpPr>
        <p:spPr>
          <a:xfrm>
            <a:off x="6327284" y="232914"/>
            <a:ext cx="5151711" cy="707886"/>
          </a:xfrm>
          <a:prstGeom prst="rect">
            <a:avLst/>
          </a:prstGeom>
        </p:spPr>
        <p:txBody>
          <a:bodyPr wrap="square" anchor="t" anchorCtr="1">
            <a:spAutoFit/>
          </a:bodyPr>
          <a:lstStyle/>
          <a:p>
            <a:pPr lvl="0" algn="ctr" eaLnBrk="0" fontAlgn="base" hangingPunct="0">
              <a:spcBef>
                <a:spcPct val="20000"/>
              </a:spcBef>
              <a:spcAft>
                <a:spcPct val="0"/>
              </a:spcAft>
              <a:defRPr/>
            </a:pPr>
            <a:r>
              <a:rPr lang="it-IT" sz="2000" b="1" dirty="0" smtClean="0">
                <a:ln w="1905">
                  <a:solidFill>
                    <a:srgbClr val="000000"/>
                  </a:solidFill>
                </a:ln>
                <a:solidFill>
                  <a:srgbClr val="FFFF0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Arial" pitchFamily="34" charset="0"/>
                <a:cs typeface="Arial" pitchFamily="34" charset="0"/>
              </a:rPr>
              <a:t>Arma dei Carabinieri</a:t>
            </a:r>
            <a:r>
              <a:rPr lang="it-IT" sz="2000" b="1" dirty="0">
                <a:ln w="1905">
                  <a:solidFill>
                    <a:srgbClr val="000000"/>
                  </a:solidFill>
                </a:ln>
                <a:solidFill>
                  <a:srgbClr val="797979">
                    <a:shade val="20000"/>
                    <a:satMod val="200000"/>
                  </a:srgbClr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Arial" pitchFamily="34" charset="0"/>
                <a:cs typeface="Arial" pitchFamily="34" charset="0"/>
              </a:rPr>
              <a:t/>
            </a:r>
            <a:br>
              <a:rPr lang="it-IT" sz="2000" b="1" dirty="0">
                <a:ln w="1905">
                  <a:solidFill>
                    <a:srgbClr val="000000"/>
                  </a:solidFill>
                </a:ln>
                <a:solidFill>
                  <a:srgbClr val="797979">
                    <a:shade val="20000"/>
                    <a:satMod val="200000"/>
                  </a:srgbClr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Arial" pitchFamily="34" charset="0"/>
                <a:cs typeface="Arial" pitchFamily="34" charset="0"/>
              </a:rPr>
            </a:br>
            <a:r>
              <a:rPr lang="it-IT" sz="2000" b="1" dirty="0">
                <a:ln w="1905">
                  <a:solidFill>
                    <a:srgbClr val="000000"/>
                  </a:solidFill>
                </a:ln>
                <a:solidFill>
                  <a:srgbClr val="FFFF00"/>
                </a:solidFill>
                <a:effectLst>
                  <a:outerShdw blurRad="60007" dist="200025" dir="15000000" sy="30000" kx="-1800000" algn="bl" rotWithShape="0">
                    <a:prstClr val="black">
                      <a:alpha val="32000"/>
                    </a:prstClr>
                  </a:outerShdw>
                </a:effectLst>
                <a:latin typeface="Arial" pitchFamily="34" charset="0"/>
                <a:cs typeface="Arial" pitchFamily="34" charset="0"/>
              </a:rPr>
              <a:t>Comando </a:t>
            </a:r>
            <a:r>
              <a:rPr lang="it-IT" sz="2000" b="1" dirty="0" smtClean="0">
                <a:ln w="1905">
                  <a:solidFill>
                    <a:srgbClr val="000000"/>
                  </a:solidFill>
                </a:ln>
                <a:solidFill>
                  <a:srgbClr val="FFFF00"/>
                </a:solidFill>
                <a:effectLst>
                  <a:outerShdw blurRad="60007" dist="200025" dir="15000000" sy="30000" kx="-1800000" algn="bl" rotWithShape="0">
                    <a:prstClr val="black">
                      <a:alpha val="32000"/>
                    </a:prstClr>
                  </a:outerShdw>
                </a:effectLst>
                <a:latin typeface="Arial" pitchFamily="34" charset="0"/>
                <a:cs typeface="Arial" pitchFamily="34" charset="0"/>
              </a:rPr>
              <a:t>Provinciale Macerata</a:t>
            </a:r>
            <a:endParaRPr lang="it-IT" sz="2000" b="1" dirty="0">
              <a:ln w="1905">
                <a:solidFill>
                  <a:srgbClr val="000000"/>
                </a:solidFill>
              </a:ln>
              <a:solidFill>
                <a:srgbClr val="FFFF00"/>
              </a:solidFill>
              <a:effectLst>
                <a:outerShdw blurRad="60007" dist="200025" dir="15000000" sy="30000" kx="-1800000" algn="bl" rotWithShape="0">
                  <a:prstClr val="black">
                    <a:alpha val="32000"/>
                  </a:prst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 Box 5"/>
          <p:cNvSpPr txBox="1">
            <a:spLocks noChangeArrowheads="1"/>
          </p:cNvSpPr>
          <p:nvPr/>
        </p:nvSpPr>
        <p:spPr bwMode="auto">
          <a:xfrm>
            <a:off x="250167" y="4445356"/>
            <a:ext cx="11352362" cy="28623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609600" indent="-609600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1066800" indent="-609600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524000" indent="-609600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981200" indent="-609600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438400" indent="-609600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895600" indent="-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3352800" indent="-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810000" indent="-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4267200" indent="-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defRPr/>
            </a:pPr>
            <a:r>
              <a:rPr lang="it-IT" sz="3200" b="1" i="1" dirty="0" smtClean="0">
                <a:ln w="12700">
                  <a:solidFill>
                    <a:srgbClr val="0094C8"/>
                  </a:solidFill>
                  <a:prstDash val="solid"/>
                </a:ln>
                <a:solidFill>
                  <a:schemeClr val="tx2">
                    <a:lumMod val="7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omic Sans MS" panose="030F0702030302020204" pitchFamily="66" charset="0"/>
                <a:cs typeface="Arial" pitchFamily="34" charset="0"/>
              </a:rPr>
              <a:t>OPERAZIONE «110% PLUS»</a:t>
            </a:r>
          </a:p>
          <a:p>
            <a:pPr algn="ctr">
              <a:defRPr/>
            </a:pPr>
            <a:endParaRPr lang="it-IT" b="1" i="1" dirty="0" smtClean="0">
              <a:ln w="12700">
                <a:solidFill>
                  <a:srgbClr val="0094C8"/>
                </a:solidFill>
                <a:prstDash val="solid"/>
              </a:ln>
              <a:solidFill>
                <a:schemeClr val="tx2">
                  <a:lumMod val="7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Comic Sans MS" panose="030F0702030302020204" pitchFamily="66" charset="0"/>
              <a:cs typeface="Arial" pitchFamily="34" charset="0"/>
            </a:endParaRPr>
          </a:p>
          <a:p>
            <a:pPr algn="ctr">
              <a:defRPr/>
            </a:pPr>
            <a:r>
              <a:rPr lang="it-IT" b="1" i="1" dirty="0" smtClean="0">
                <a:ln w="12700">
                  <a:solidFill>
                    <a:srgbClr val="0094C8"/>
                  </a:solidFill>
                  <a:prstDash val="solid"/>
                </a:ln>
                <a:solidFill>
                  <a:schemeClr val="tx2">
                    <a:lumMod val="7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omic Sans MS" panose="030F0702030302020204" pitchFamily="66" charset="0"/>
                <a:cs typeface="Arial" pitchFamily="34" charset="0"/>
              </a:rPr>
              <a:t>Conferenza stampa</a:t>
            </a:r>
          </a:p>
          <a:p>
            <a:pPr algn="ctr">
              <a:defRPr/>
            </a:pPr>
            <a:endParaRPr lang="it-IT" b="1" i="1" dirty="0" smtClean="0">
              <a:ln w="12700">
                <a:solidFill>
                  <a:srgbClr val="0094C8"/>
                </a:solidFill>
                <a:prstDash val="solid"/>
              </a:ln>
              <a:solidFill>
                <a:schemeClr val="tx2">
                  <a:lumMod val="7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Comic Sans MS" panose="030F0702030302020204" pitchFamily="66" charset="0"/>
              <a:cs typeface="Arial" pitchFamily="34" charset="0"/>
            </a:endParaRPr>
          </a:p>
          <a:p>
            <a:pPr algn="ctr">
              <a:defRPr/>
            </a:pPr>
            <a:r>
              <a:rPr lang="it-IT" b="1" i="1" dirty="0" smtClean="0">
                <a:ln w="12700">
                  <a:solidFill>
                    <a:srgbClr val="0094C8"/>
                  </a:solidFill>
                  <a:prstDash val="solid"/>
                </a:ln>
                <a:solidFill>
                  <a:schemeClr val="tx2">
                    <a:lumMod val="7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omic Sans MS" panose="030F0702030302020204" pitchFamily="66" charset="0"/>
                <a:cs typeface="Arial" pitchFamily="34" charset="0"/>
              </a:rPr>
              <a:t>8 febbraio 2023</a:t>
            </a:r>
          </a:p>
          <a:p>
            <a:pPr algn="ctr">
              <a:defRPr/>
            </a:pPr>
            <a:endParaRPr lang="it-IT" b="1" i="1" dirty="0" smtClean="0">
              <a:ln w="12700">
                <a:solidFill>
                  <a:srgbClr val="0094C8"/>
                </a:solidFill>
                <a:prstDash val="solid"/>
              </a:ln>
              <a:solidFill>
                <a:schemeClr val="tx2">
                  <a:lumMod val="7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Comic Sans MS" panose="030F0702030302020204" pitchFamily="66" charset="0"/>
              <a:cs typeface="Arial" pitchFamily="34" charset="0"/>
            </a:endParaRPr>
          </a:p>
          <a:p>
            <a:pPr algn="ctr">
              <a:defRPr/>
            </a:pPr>
            <a:endParaRPr lang="it-IT" sz="2800" b="1" dirty="0">
              <a:ln w="12700">
                <a:solidFill>
                  <a:srgbClr val="0094C8"/>
                </a:solidFill>
                <a:prstDash val="solid"/>
              </a:ln>
              <a:solidFill>
                <a:schemeClr val="tx2">
                  <a:lumMod val="7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pic>
        <p:nvPicPr>
          <p:cNvPr id="9" name="Immagine 8" descr="C:\Users\G870792\AppData\Local\Microsoft\Windows\INetCache\Content.MSO\9E2BC1BE.tmp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70684" y="165641"/>
            <a:ext cx="851022" cy="907307"/>
          </a:xfrm>
          <a:prstGeom prst="rect">
            <a:avLst/>
          </a:prstGeom>
          <a:noFill/>
          <a:ln>
            <a:noFill/>
          </a:ln>
        </p:spPr>
      </p:pic>
      <p:pic>
        <p:nvPicPr>
          <p:cNvPr id="10" name="Immagine 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167" y="232914"/>
            <a:ext cx="827715" cy="84003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2" name="Segnaposto numero diapositiva 11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3311106" cy="365125"/>
          </a:xfrm>
        </p:spPr>
        <p:txBody>
          <a:bodyPr/>
          <a:lstStyle/>
          <a:p>
            <a:fld id="{A5D8597F-F85E-413E-9FA4-3669D3C0946F}" type="slidenum">
              <a:rPr lang="it-IT" sz="1400" b="1" smtClean="0">
                <a:solidFill>
                  <a:schemeClr val="tx1"/>
                </a:solidFill>
              </a:rPr>
              <a:t>1</a:t>
            </a:fld>
            <a:endParaRPr lang="it-IT" sz="14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756636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magine 8" descr="C:\Users\G870792\AppData\Local\Microsoft\Windows\INetCache\Content.MSO\9E2BC1BE.tmp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70684" y="165641"/>
            <a:ext cx="851022" cy="775159"/>
          </a:xfrm>
          <a:prstGeom prst="rect">
            <a:avLst/>
          </a:prstGeom>
          <a:noFill/>
          <a:ln>
            <a:noFill/>
          </a:ln>
        </p:spPr>
      </p:pic>
      <p:pic>
        <p:nvPicPr>
          <p:cNvPr id="10" name="Immagine 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167" y="232914"/>
            <a:ext cx="827715" cy="84003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2" name="Segnaposto numero diapositiva 11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3311106" cy="365125"/>
          </a:xfrm>
        </p:spPr>
        <p:txBody>
          <a:bodyPr/>
          <a:lstStyle/>
          <a:p>
            <a:fld id="{A5D8597F-F85E-413E-9FA4-3669D3C0946F}" type="slidenum">
              <a:rPr lang="it-IT" sz="1400" b="1" smtClean="0">
                <a:solidFill>
                  <a:schemeClr val="tx1"/>
                </a:solidFill>
              </a:rPr>
              <a:t>2</a:t>
            </a:fld>
            <a:endParaRPr lang="it-IT" sz="1400" b="1" dirty="0">
              <a:solidFill>
                <a:schemeClr val="tx1"/>
              </a:solidFill>
            </a:endParaRPr>
          </a:p>
        </p:txBody>
      </p:sp>
      <p:sp>
        <p:nvSpPr>
          <p:cNvPr id="11" name="CasellaDiTesto 10"/>
          <p:cNvSpPr txBox="1"/>
          <p:nvPr/>
        </p:nvSpPr>
        <p:spPr>
          <a:xfrm>
            <a:off x="30122" y="672715"/>
            <a:ext cx="121920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800" b="1" dirty="0" smtClean="0">
                <a:solidFill>
                  <a:schemeClr val="accent1">
                    <a:lumMod val="50000"/>
                  </a:schemeClr>
                </a:solidFill>
                <a:latin typeface="Segoe UI" panose="020B0502040204020203" pitchFamily="34" charset="0"/>
                <a:ea typeface="Ebrima" panose="02000000000000000000" pitchFamily="2" charset="0"/>
                <a:cs typeface="Segoe UI" panose="020B0502040204020203" pitchFamily="34" charset="0"/>
              </a:rPr>
              <a:t>ASSOCIAZIONE PER </a:t>
            </a:r>
            <a:r>
              <a:rPr lang="it-IT" sz="2800" b="1" dirty="0">
                <a:solidFill>
                  <a:schemeClr val="accent1">
                    <a:lumMod val="50000"/>
                  </a:schemeClr>
                </a:solidFill>
                <a:latin typeface="Segoe UI" panose="020B0502040204020203" pitchFamily="34" charset="0"/>
                <a:ea typeface="Ebrima" panose="02000000000000000000" pitchFamily="2" charset="0"/>
                <a:cs typeface="Segoe UI" panose="020B0502040204020203" pitchFamily="34" charset="0"/>
              </a:rPr>
              <a:t>DELINQUERE </a:t>
            </a:r>
            <a:endParaRPr lang="it-IT" sz="2800" b="1" dirty="0" smtClean="0">
              <a:solidFill>
                <a:schemeClr val="accent1">
                  <a:lumMod val="50000"/>
                </a:schemeClr>
              </a:solidFill>
              <a:latin typeface="Segoe UI" panose="020B0502040204020203" pitchFamily="34" charset="0"/>
              <a:ea typeface="Ebrima" panose="02000000000000000000" pitchFamily="2" charset="0"/>
              <a:cs typeface="Segoe UI" panose="020B0502040204020203" pitchFamily="34" charset="0"/>
            </a:endParaRPr>
          </a:p>
          <a:p>
            <a:pPr algn="ctr"/>
            <a:r>
              <a:rPr lang="it-IT" sz="2800" b="1" dirty="0" smtClean="0">
                <a:solidFill>
                  <a:schemeClr val="accent1">
                    <a:lumMod val="50000"/>
                  </a:schemeClr>
                </a:solidFill>
                <a:latin typeface="Segoe UI" panose="020B0502040204020203" pitchFamily="34" charset="0"/>
                <a:ea typeface="Ebrima" panose="02000000000000000000" pitchFamily="2" charset="0"/>
                <a:cs typeface="Segoe UI" panose="020B0502040204020203" pitchFamily="34" charset="0"/>
              </a:rPr>
              <a:t>FINALIZZATA </a:t>
            </a:r>
            <a:r>
              <a:rPr lang="it-IT" sz="2800" b="1" dirty="0">
                <a:solidFill>
                  <a:schemeClr val="accent1">
                    <a:lumMod val="50000"/>
                  </a:schemeClr>
                </a:solidFill>
                <a:latin typeface="Segoe UI" panose="020B0502040204020203" pitchFamily="34" charset="0"/>
                <a:ea typeface="Ebrima" panose="02000000000000000000" pitchFamily="2" charset="0"/>
                <a:cs typeface="Segoe UI" panose="020B0502040204020203" pitchFamily="34" charset="0"/>
              </a:rPr>
              <a:t>ALL’INDEBITA PERCEZIONE DI </a:t>
            </a:r>
            <a:r>
              <a:rPr lang="it-IT" sz="2800" b="1" dirty="0" smtClean="0">
                <a:solidFill>
                  <a:schemeClr val="accent1">
                    <a:lumMod val="50000"/>
                  </a:schemeClr>
                </a:solidFill>
                <a:latin typeface="Segoe UI" panose="020B0502040204020203" pitchFamily="34" charset="0"/>
                <a:ea typeface="Ebrima" panose="02000000000000000000" pitchFamily="2" charset="0"/>
                <a:cs typeface="Segoe UI" panose="020B0502040204020203" pitchFamily="34" charset="0"/>
              </a:rPr>
              <a:t>CREDITI D’IMPOSTA</a:t>
            </a:r>
            <a:endParaRPr lang="it-IT" sz="2800" b="1" dirty="0">
              <a:solidFill>
                <a:schemeClr val="accent1">
                  <a:lumMod val="50000"/>
                </a:schemeClr>
              </a:solidFill>
              <a:latin typeface="Segoe UI" panose="020B0502040204020203" pitchFamily="34" charset="0"/>
              <a:ea typeface="Ebrima" panose="02000000000000000000" pitchFamily="2" charset="0"/>
              <a:cs typeface="Segoe UI" panose="020B0502040204020203" pitchFamily="34" charset="0"/>
            </a:endParaRPr>
          </a:p>
        </p:txBody>
      </p:sp>
      <p:sp>
        <p:nvSpPr>
          <p:cNvPr id="13" name="Rettangolo arrotondato 12"/>
          <p:cNvSpPr/>
          <p:nvPr/>
        </p:nvSpPr>
        <p:spPr>
          <a:xfrm>
            <a:off x="2391994" y="2169454"/>
            <a:ext cx="2070478" cy="590158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ts val="600"/>
              </a:spcBef>
            </a:pPr>
            <a:r>
              <a:rPr lang="it-IT" b="1" dirty="0" smtClean="0">
                <a:solidFill>
                  <a:schemeClr val="accent1">
                    <a:lumMod val="50000"/>
                  </a:schemeClr>
                </a:solidFill>
              </a:rPr>
              <a:t>Capo dell’organizzazione</a:t>
            </a:r>
          </a:p>
        </p:txBody>
      </p:sp>
      <p:sp>
        <p:nvSpPr>
          <p:cNvPr id="14" name="Freccia in giù 13"/>
          <p:cNvSpPr/>
          <p:nvPr/>
        </p:nvSpPr>
        <p:spPr>
          <a:xfrm>
            <a:off x="3209829" y="2768023"/>
            <a:ext cx="250166" cy="4968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5" name="Rettangolo arrotondato 14"/>
          <p:cNvSpPr/>
          <p:nvPr/>
        </p:nvSpPr>
        <p:spPr>
          <a:xfrm>
            <a:off x="7033922" y="3311324"/>
            <a:ext cx="2190636" cy="553342"/>
          </a:xfrm>
          <a:prstGeom prst="roundRect">
            <a:avLst/>
          </a:prstGeom>
          <a:noFill/>
          <a:ln w="28575">
            <a:solidFill>
              <a:srgbClr val="FFC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t-IT" sz="1400" b="1" dirty="0" smtClean="0">
                <a:solidFill>
                  <a:schemeClr val="accent1">
                    <a:lumMod val="50000"/>
                  </a:schemeClr>
                </a:solidFill>
                <a:latin typeface="Segoe UI" panose="020B0502040204020203" pitchFamily="34" charset="0"/>
                <a:ea typeface="Ebrima" panose="02000000000000000000" pitchFamily="2" charset="0"/>
                <a:cs typeface="Segoe UI" panose="020B0502040204020203" pitchFamily="34" charset="0"/>
              </a:rPr>
              <a:t>CUSTODIA CAUTELARE IN CARCERE</a:t>
            </a:r>
            <a:endParaRPr lang="it-IT" sz="1400" b="1" dirty="0">
              <a:solidFill>
                <a:schemeClr val="accent1">
                  <a:lumMod val="50000"/>
                </a:schemeClr>
              </a:solidFill>
              <a:latin typeface="Segoe UI" panose="020B0502040204020203" pitchFamily="34" charset="0"/>
              <a:ea typeface="Ebrima" panose="02000000000000000000" pitchFamily="2" charset="0"/>
              <a:cs typeface="Segoe UI" panose="020B0502040204020203" pitchFamily="34" charset="0"/>
            </a:endParaRPr>
          </a:p>
        </p:txBody>
      </p:sp>
      <p:sp>
        <p:nvSpPr>
          <p:cNvPr id="16" name="Rettangolo arrotondato 15"/>
          <p:cNvSpPr/>
          <p:nvPr/>
        </p:nvSpPr>
        <p:spPr>
          <a:xfrm>
            <a:off x="7054666" y="2150219"/>
            <a:ext cx="2070478" cy="590158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ts val="600"/>
              </a:spcBef>
            </a:pPr>
            <a:r>
              <a:rPr lang="it-IT" b="1" dirty="0" smtClean="0">
                <a:solidFill>
                  <a:schemeClr val="accent1">
                    <a:lumMod val="50000"/>
                  </a:schemeClr>
                </a:solidFill>
              </a:rPr>
              <a:t>Professionista </a:t>
            </a:r>
            <a:r>
              <a:rPr lang="it-IT" sz="1200" b="1" dirty="0" smtClean="0">
                <a:solidFill>
                  <a:schemeClr val="accent1">
                    <a:lumMod val="50000"/>
                  </a:schemeClr>
                </a:solidFill>
              </a:rPr>
              <a:t>(architetto)</a:t>
            </a:r>
          </a:p>
        </p:txBody>
      </p:sp>
      <p:sp>
        <p:nvSpPr>
          <p:cNvPr id="17" name="Freccia in giù 16"/>
          <p:cNvSpPr/>
          <p:nvPr/>
        </p:nvSpPr>
        <p:spPr>
          <a:xfrm>
            <a:off x="7905873" y="2771057"/>
            <a:ext cx="250166" cy="4968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8" name="Rettangolo arrotondato 17"/>
          <p:cNvSpPr/>
          <p:nvPr/>
        </p:nvSpPr>
        <p:spPr>
          <a:xfrm>
            <a:off x="2297479" y="3311324"/>
            <a:ext cx="2190636" cy="553342"/>
          </a:xfrm>
          <a:prstGeom prst="roundRect">
            <a:avLst/>
          </a:prstGeom>
          <a:noFill/>
          <a:ln w="28575">
            <a:solidFill>
              <a:srgbClr val="FFC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t-IT" sz="1400" b="1" dirty="0" smtClean="0">
                <a:solidFill>
                  <a:schemeClr val="accent1">
                    <a:lumMod val="50000"/>
                  </a:schemeClr>
                </a:solidFill>
                <a:latin typeface="Segoe UI" panose="020B0502040204020203" pitchFamily="34" charset="0"/>
                <a:ea typeface="Ebrima" panose="02000000000000000000" pitchFamily="2" charset="0"/>
                <a:cs typeface="Segoe UI" panose="020B0502040204020203" pitchFamily="34" charset="0"/>
              </a:rPr>
              <a:t>CUSTODIA CAUTELARE IN CARCERE</a:t>
            </a:r>
            <a:endParaRPr lang="it-IT" sz="1400" b="1" dirty="0">
              <a:solidFill>
                <a:schemeClr val="accent1">
                  <a:lumMod val="50000"/>
                </a:schemeClr>
              </a:solidFill>
              <a:latin typeface="Segoe UI" panose="020B0502040204020203" pitchFamily="34" charset="0"/>
              <a:ea typeface="Ebrima" panose="02000000000000000000" pitchFamily="2" charset="0"/>
              <a:cs typeface="Segoe UI" panose="020B0502040204020203" pitchFamily="34" charset="0"/>
            </a:endParaRPr>
          </a:p>
        </p:txBody>
      </p:sp>
      <p:sp>
        <p:nvSpPr>
          <p:cNvPr id="19" name="Rettangolo arrotondato 18"/>
          <p:cNvSpPr/>
          <p:nvPr/>
        </p:nvSpPr>
        <p:spPr>
          <a:xfrm>
            <a:off x="427549" y="4183811"/>
            <a:ext cx="2070478" cy="764973"/>
          </a:xfrm>
          <a:prstGeom prst="roundRect">
            <a:avLst/>
          </a:prstGeom>
          <a:gradFill>
            <a:gsLst>
              <a:gs pos="0">
                <a:schemeClr val="accent4">
                  <a:satMod val="103000"/>
                  <a:lumMod val="102000"/>
                  <a:tint val="94000"/>
                  <a:alpha val="69000"/>
                </a:schemeClr>
              </a:gs>
              <a:gs pos="50000">
                <a:schemeClr val="accent4">
                  <a:satMod val="110000"/>
                  <a:lumMod val="100000"/>
                  <a:shade val="100000"/>
                </a:schemeClr>
              </a:gs>
              <a:gs pos="100000">
                <a:schemeClr val="accent4">
                  <a:lumMod val="99000"/>
                  <a:satMod val="120000"/>
                  <a:shade val="78000"/>
                </a:schemeClr>
              </a:gs>
            </a:gsLst>
          </a:gradFill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ts val="600"/>
              </a:spcBef>
            </a:pPr>
            <a:r>
              <a:rPr lang="it-IT" b="1" dirty="0" smtClean="0">
                <a:solidFill>
                  <a:schemeClr val="accent1">
                    <a:lumMod val="50000"/>
                  </a:schemeClr>
                </a:solidFill>
              </a:rPr>
              <a:t>Madre del capo dell’organizzazione</a:t>
            </a:r>
          </a:p>
        </p:txBody>
      </p:sp>
      <p:sp>
        <p:nvSpPr>
          <p:cNvPr id="20" name="Freccia in giù 19"/>
          <p:cNvSpPr/>
          <p:nvPr/>
        </p:nvSpPr>
        <p:spPr>
          <a:xfrm>
            <a:off x="1303269" y="4959058"/>
            <a:ext cx="250166" cy="4968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1" name="Rettangolo arrotondato 20"/>
          <p:cNvSpPr/>
          <p:nvPr/>
        </p:nvSpPr>
        <p:spPr>
          <a:xfrm>
            <a:off x="340983" y="5497929"/>
            <a:ext cx="2190636" cy="660270"/>
          </a:xfrm>
          <a:prstGeom prst="roundRect">
            <a:avLst/>
          </a:prstGeom>
          <a:noFill/>
          <a:ln w="28575">
            <a:solidFill>
              <a:srgbClr val="FFC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t-IT" sz="1400" b="1" dirty="0" smtClean="0">
                <a:solidFill>
                  <a:schemeClr val="accent1">
                    <a:lumMod val="50000"/>
                  </a:schemeClr>
                </a:solidFill>
                <a:latin typeface="Segoe UI" panose="020B0502040204020203" pitchFamily="34" charset="0"/>
                <a:ea typeface="Ebrima" panose="02000000000000000000" pitchFamily="2" charset="0"/>
                <a:cs typeface="Segoe UI" panose="020B0502040204020203" pitchFamily="34" charset="0"/>
              </a:rPr>
              <a:t>ARRESTI DOMICILAIRI CON BRACCIALETTO ELETTRONICO</a:t>
            </a:r>
            <a:endParaRPr lang="it-IT" sz="1400" b="1" dirty="0">
              <a:solidFill>
                <a:schemeClr val="accent1">
                  <a:lumMod val="50000"/>
                </a:schemeClr>
              </a:solidFill>
              <a:latin typeface="Segoe UI" panose="020B0502040204020203" pitchFamily="34" charset="0"/>
              <a:ea typeface="Ebrima" panose="02000000000000000000" pitchFamily="2" charset="0"/>
              <a:cs typeface="Segoe UI" panose="020B0502040204020203" pitchFamily="34" charset="0"/>
            </a:endParaRPr>
          </a:p>
        </p:txBody>
      </p:sp>
      <p:sp>
        <p:nvSpPr>
          <p:cNvPr id="22" name="Rettangolo arrotondato 21"/>
          <p:cNvSpPr/>
          <p:nvPr/>
        </p:nvSpPr>
        <p:spPr>
          <a:xfrm>
            <a:off x="2694561" y="4174540"/>
            <a:ext cx="2070478" cy="764973"/>
          </a:xfrm>
          <a:prstGeom prst="roundRect">
            <a:avLst/>
          </a:prstGeom>
          <a:gradFill>
            <a:gsLst>
              <a:gs pos="0">
                <a:schemeClr val="accent4">
                  <a:satMod val="103000"/>
                  <a:lumMod val="102000"/>
                  <a:tint val="94000"/>
                  <a:alpha val="69000"/>
                </a:schemeClr>
              </a:gs>
              <a:gs pos="50000">
                <a:schemeClr val="accent4">
                  <a:satMod val="110000"/>
                  <a:lumMod val="100000"/>
                  <a:shade val="100000"/>
                </a:schemeClr>
              </a:gs>
              <a:gs pos="100000">
                <a:schemeClr val="accent4">
                  <a:lumMod val="99000"/>
                  <a:satMod val="120000"/>
                  <a:shade val="78000"/>
                </a:schemeClr>
              </a:gs>
            </a:gsLst>
          </a:gradFill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ts val="600"/>
              </a:spcBef>
            </a:pPr>
            <a:r>
              <a:rPr lang="it-IT" b="1" dirty="0" smtClean="0">
                <a:solidFill>
                  <a:schemeClr val="accent1">
                    <a:lumMod val="50000"/>
                  </a:schemeClr>
                </a:solidFill>
              </a:rPr>
              <a:t>Moglie del capo dell’organizzazione</a:t>
            </a:r>
          </a:p>
        </p:txBody>
      </p:sp>
      <p:sp>
        <p:nvSpPr>
          <p:cNvPr id="23" name="Freccia in giù 22"/>
          <p:cNvSpPr/>
          <p:nvPr/>
        </p:nvSpPr>
        <p:spPr>
          <a:xfrm>
            <a:off x="3569496" y="4930595"/>
            <a:ext cx="250166" cy="4968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4" name="Rettangolo arrotondato 23"/>
          <p:cNvSpPr/>
          <p:nvPr/>
        </p:nvSpPr>
        <p:spPr>
          <a:xfrm>
            <a:off x="4966722" y="4179470"/>
            <a:ext cx="2070478" cy="764973"/>
          </a:xfrm>
          <a:prstGeom prst="roundRect">
            <a:avLst/>
          </a:prstGeom>
          <a:gradFill>
            <a:gsLst>
              <a:gs pos="0">
                <a:schemeClr val="accent4">
                  <a:satMod val="103000"/>
                  <a:lumMod val="102000"/>
                  <a:tint val="94000"/>
                  <a:alpha val="69000"/>
                </a:schemeClr>
              </a:gs>
              <a:gs pos="50000">
                <a:schemeClr val="accent4">
                  <a:satMod val="110000"/>
                  <a:lumMod val="100000"/>
                  <a:shade val="100000"/>
                </a:schemeClr>
              </a:gs>
              <a:gs pos="100000">
                <a:schemeClr val="accent4">
                  <a:lumMod val="99000"/>
                  <a:satMod val="120000"/>
                  <a:shade val="78000"/>
                </a:schemeClr>
              </a:gs>
            </a:gsLst>
          </a:gradFill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ts val="600"/>
              </a:spcBef>
            </a:pPr>
            <a:r>
              <a:rPr lang="it-IT" b="1" dirty="0" smtClean="0">
                <a:solidFill>
                  <a:schemeClr val="accent1">
                    <a:lumMod val="50000"/>
                  </a:schemeClr>
                </a:solidFill>
              </a:rPr>
              <a:t>Sorella del capo dell’organizzazione</a:t>
            </a:r>
          </a:p>
        </p:txBody>
      </p:sp>
      <p:sp>
        <p:nvSpPr>
          <p:cNvPr id="25" name="Freccia in giù 24"/>
          <p:cNvSpPr/>
          <p:nvPr/>
        </p:nvSpPr>
        <p:spPr>
          <a:xfrm>
            <a:off x="5842442" y="4954717"/>
            <a:ext cx="250166" cy="4968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6" name="Rettangolo arrotondato 25"/>
          <p:cNvSpPr/>
          <p:nvPr/>
        </p:nvSpPr>
        <p:spPr>
          <a:xfrm>
            <a:off x="7281667" y="4179470"/>
            <a:ext cx="2070478" cy="764973"/>
          </a:xfrm>
          <a:prstGeom prst="roundRect">
            <a:avLst/>
          </a:prstGeom>
          <a:gradFill>
            <a:gsLst>
              <a:gs pos="0">
                <a:schemeClr val="accent4">
                  <a:satMod val="103000"/>
                  <a:lumMod val="102000"/>
                  <a:tint val="94000"/>
                  <a:alpha val="69000"/>
                </a:schemeClr>
              </a:gs>
              <a:gs pos="50000">
                <a:schemeClr val="accent4">
                  <a:satMod val="110000"/>
                  <a:lumMod val="100000"/>
                  <a:shade val="100000"/>
                </a:schemeClr>
              </a:gs>
              <a:gs pos="100000">
                <a:schemeClr val="accent4">
                  <a:lumMod val="99000"/>
                  <a:satMod val="120000"/>
                  <a:shade val="78000"/>
                </a:schemeClr>
              </a:gs>
            </a:gsLst>
          </a:gradFill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ts val="600"/>
              </a:spcBef>
            </a:pPr>
            <a:r>
              <a:rPr lang="it-IT" b="1" dirty="0" smtClean="0">
                <a:solidFill>
                  <a:schemeClr val="accent1">
                    <a:lumMod val="50000"/>
                  </a:schemeClr>
                </a:solidFill>
              </a:rPr>
              <a:t>Professionista radiato dall’ordine </a:t>
            </a:r>
            <a:r>
              <a:rPr lang="it-IT" sz="1200" b="1" dirty="0" smtClean="0">
                <a:solidFill>
                  <a:schemeClr val="accent1">
                    <a:lumMod val="50000"/>
                  </a:schemeClr>
                </a:solidFill>
              </a:rPr>
              <a:t>(ex commercialista)</a:t>
            </a:r>
          </a:p>
        </p:txBody>
      </p:sp>
      <p:sp>
        <p:nvSpPr>
          <p:cNvPr id="27" name="Freccia in giù 26"/>
          <p:cNvSpPr/>
          <p:nvPr/>
        </p:nvSpPr>
        <p:spPr>
          <a:xfrm>
            <a:off x="8180789" y="4954717"/>
            <a:ext cx="250166" cy="4968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8" name="Rettangolo arrotondato 27"/>
          <p:cNvSpPr/>
          <p:nvPr/>
        </p:nvSpPr>
        <p:spPr>
          <a:xfrm>
            <a:off x="9579469" y="4183811"/>
            <a:ext cx="2070478" cy="764973"/>
          </a:xfrm>
          <a:prstGeom prst="roundRect">
            <a:avLst/>
          </a:prstGeom>
          <a:gradFill>
            <a:gsLst>
              <a:gs pos="0">
                <a:schemeClr val="accent4">
                  <a:satMod val="103000"/>
                  <a:lumMod val="102000"/>
                  <a:tint val="94000"/>
                  <a:alpha val="69000"/>
                </a:schemeClr>
              </a:gs>
              <a:gs pos="50000">
                <a:schemeClr val="accent4">
                  <a:satMod val="110000"/>
                  <a:lumMod val="100000"/>
                  <a:shade val="100000"/>
                </a:schemeClr>
              </a:gs>
              <a:gs pos="100000">
                <a:schemeClr val="accent4">
                  <a:lumMod val="99000"/>
                  <a:satMod val="120000"/>
                  <a:shade val="78000"/>
                </a:schemeClr>
              </a:gs>
            </a:gsLst>
          </a:gradFill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ts val="600"/>
              </a:spcBef>
            </a:pPr>
            <a:r>
              <a:rPr lang="it-IT" b="1" dirty="0" smtClean="0">
                <a:solidFill>
                  <a:schemeClr val="accent1">
                    <a:lumMod val="50000"/>
                  </a:schemeClr>
                </a:solidFill>
              </a:rPr>
              <a:t>Professionista </a:t>
            </a:r>
            <a:r>
              <a:rPr lang="it-IT" sz="1200" b="1" dirty="0" smtClean="0">
                <a:solidFill>
                  <a:schemeClr val="accent1">
                    <a:lumMod val="50000"/>
                  </a:schemeClr>
                </a:solidFill>
              </a:rPr>
              <a:t>(consulente </a:t>
            </a:r>
            <a:r>
              <a:rPr lang="it-IT" sz="1200" b="1" dirty="0">
                <a:solidFill>
                  <a:schemeClr val="accent1">
                    <a:lumMod val="50000"/>
                  </a:schemeClr>
                </a:solidFill>
              </a:rPr>
              <a:t>del lavoro)</a:t>
            </a:r>
          </a:p>
        </p:txBody>
      </p:sp>
      <p:sp>
        <p:nvSpPr>
          <p:cNvPr id="29" name="Freccia in giù 28"/>
          <p:cNvSpPr/>
          <p:nvPr/>
        </p:nvSpPr>
        <p:spPr>
          <a:xfrm>
            <a:off x="10549704" y="4959599"/>
            <a:ext cx="250166" cy="4968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30" name="Rettangolo arrotondato 29"/>
          <p:cNvSpPr/>
          <p:nvPr/>
        </p:nvSpPr>
        <p:spPr>
          <a:xfrm>
            <a:off x="2623813" y="5482145"/>
            <a:ext cx="2190636" cy="660270"/>
          </a:xfrm>
          <a:prstGeom prst="roundRect">
            <a:avLst/>
          </a:prstGeom>
          <a:noFill/>
          <a:ln w="28575">
            <a:solidFill>
              <a:srgbClr val="FFC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t-IT" sz="1400" b="1" dirty="0" smtClean="0">
                <a:solidFill>
                  <a:schemeClr val="accent1">
                    <a:lumMod val="50000"/>
                  </a:schemeClr>
                </a:solidFill>
                <a:latin typeface="Segoe UI" panose="020B0502040204020203" pitchFamily="34" charset="0"/>
                <a:ea typeface="Ebrima" panose="02000000000000000000" pitchFamily="2" charset="0"/>
                <a:cs typeface="Segoe UI" panose="020B0502040204020203" pitchFamily="34" charset="0"/>
              </a:rPr>
              <a:t>ARRESTI DOMICILAIRI CON BRACCIALETTO ELETTRONICO</a:t>
            </a:r>
            <a:endParaRPr lang="it-IT" sz="1400" b="1" dirty="0">
              <a:solidFill>
                <a:schemeClr val="accent1">
                  <a:lumMod val="50000"/>
                </a:schemeClr>
              </a:solidFill>
              <a:latin typeface="Segoe UI" panose="020B0502040204020203" pitchFamily="34" charset="0"/>
              <a:ea typeface="Ebrima" panose="02000000000000000000" pitchFamily="2" charset="0"/>
              <a:cs typeface="Segoe UI" panose="020B0502040204020203" pitchFamily="34" charset="0"/>
            </a:endParaRPr>
          </a:p>
        </p:txBody>
      </p:sp>
      <p:sp>
        <p:nvSpPr>
          <p:cNvPr id="31" name="Rettangolo arrotondato 30"/>
          <p:cNvSpPr/>
          <p:nvPr/>
        </p:nvSpPr>
        <p:spPr>
          <a:xfrm>
            <a:off x="4906643" y="5500944"/>
            <a:ext cx="2190636" cy="660270"/>
          </a:xfrm>
          <a:prstGeom prst="roundRect">
            <a:avLst/>
          </a:prstGeom>
          <a:noFill/>
          <a:ln w="28575">
            <a:solidFill>
              <a:srgbClr val="FFC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t-IT" sz="1400" b="1" dirty="0" smtClean="0">
                <a:solidFill>
                  <a:schemeClr val="accent1">
                    <a:lumMod val="50000"/>
                  </a:schemeClr>
                </a:solidFill>
                <a:latin typeface="Segoe UI" panose="020B0502040204020203" pitchFamily="34" charset="0"/>
                <a:ea typeface="Ebrima" panose="02000000000000000000" pitchFamily="2" charset="0"/>
                <a:cs typeface="Segoe UI" panose="020B0502040204020203" pitchFamily="34" charset="0"/>
              </a:rPr>
              <a:t>ARRESTI DOMICILAIRI CON BRACCIALETTO ELETTRONICO</a:t>
            </a:r>
            <a:endParaRPr lang="it-IT" sz="1400" b="1" dirty="0">
              <a:solidFill>
                <a:schemeClr val="accent1">
                  <a:lumMod val="50000"/>
                </a:schemeClr>
              </a:solidFill>
              <a:latin typeface="Segoe UI" panose="020B0502040204020203" pitchFamily="34" charset="0"/>
              <a:ea typeface="Ebrima" panose="02000000000000000000" pitchFamily="2" charset="0"/>
              <a:cs typeface="Segoe UI" panose="020B0502040204020203" pitchFamily="34" charset="0"/>
            </a:endParaRPr>
          </a:p>
        </p:txBody>
      </p:sp>
      <p:sp>
        <p:nvSpPr>
          <p:cNvPr id="32" name="Rettangolo arrotondato 31"/>
          <p:cNvSpPr/>
          <p:nvPr/>
        </p:nvSpPr>
        <p:spPr>
          <a:xfrm>
            <a:off x="7281667" y="5493096"/>
            <a:ext cx="2190636" cy="660270"/>
          </a:xfrm>
          <a:prstGeom prst="roundRect">
            <a:avLst/>
          </a:prstGeom>
          <a:noFill/>
          <a:ln w="28575">
            <a:solidFill>
              <a:srgbClr val="FFC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t-IT" sz="1400" b="1" dirty="0" smtClean="0">
                <a:solidFill>
                  <a:schemeClr val="accent1">
                    <a:lumMod val="50000"/>
                  </a:schemeClr>
                </a:solidFill>
                <a:latin typeface="Segoe UI" panose="020B0502040204020203" pitchFamily="34" charset="0"/>
                <a:ea typeface="Ebrima" panose="02000000000000000000" pitchFamily="2" charset="0"/>
                <a:cs typeface="Segoe UI" panose="020B0502040204020203" pitchFamily="34" charset="0"/>
              </a:rPr>
              <a:t>ARRESTI DOMICILAIRI CON BRACCIALETTO ELETTRONICO</a:t>
            </a:r>
            <a:endParaRPr lang="it-IT" sz="1400" b="1" dirty="0">
              <a:solidFill>
                <a:schemeClr val="accent1">
                  <a:lumMod val="50000"/>
                </a:schemeClr>
              </a:solidFill>
              <a:latin typeface="Segoe UI" panose="020B0502040204020203" pitchFamily="34" charset="0"/>
              <a:ea typeface="Ebrima" panose="02000000000000000000" pitchFamily="2" charset="0"/>
              <a:cs typeface="Segoe UI" panose="020B0502040204020203" pitchFamily="34" charset="0"/>
            </a:endParaRPr>
          </a:p>
        </p:txBody>
      </p:sp>
      <p:sp>
        <p:nvSpPr>
          <p:cNvPr id="33" name="Rettangolo arrotondato 32"/>
          <p:cNvSpPr/>
          <p:nvPr/>
        </p:nvSpPr>
        <p:spPr>
          <a:xfrm>
            <a:off x="9579469" y="5493096"/>
            <a:ext cx="2190636" cy="660270"/>
          </a:xfrm>
          <a:prstGeom prst="roundRect">
            <a:avLst/>
          </a:prstGeom>
          <a:noFill/>
          <a:ln w="28575">
            <a:solidFill>
              <a:srgbClr val="FFC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t-IT" sz="1400" b="1" dirty="0" smtClean="0">
                <a:solidFill>
                  <a:schemeClr val="accent1">
                    <a:lumMod val="50000"/>
                  </a:schemeClr>
                </a:solidFill>
                <a:latin typeface="Segoe UI" panose="020B0502040204020203" pitchFamily="34" charset="0"/>
                <a:ea typeface="Ebrima" panose="02000000000000000000" pitchFamily="2" charset="0"/>
                <a:cs typeface="Segoe UI" panose="020B0502040204020203" pitchFamily="34" charset="0"/>
              </a:rPr>
              <a:t>ARRESTI DOMICILAIRI CON BRACCIALETTO ELETTRONICO</a:t>
            </a:r>
            <a:endParaRPr lang="it-IT" sz="1400" b="1" dirty="0">
              <a:solidFill>
                <a:schemeClr val="accent1">
                  <a:lumMod val="50000"/>
                </a:schemeClr>
              </a:solidFill>
              <a:latin typeface="Segoe UI" panose="020B0502040204020203" pitchFamily="34" charset="0"/>
              <a:ea typeface="Ebrima" panose="02000000000000000000" pitchFamily="2" charset="0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111261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magine 8" descr="C:\Users\G870792\AppData\Local\Microsoft\Windows\INetCache\Content.MSO\9E2BC1BE.tmp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70684" y="165641"/>
            <a:ext cx="851022" cy="775159"/>
          </a:xfrm>
          <a:prstGeom prst="rect">
            <a:avLst/>
          </a:prstGeom>
          <a:noFill/>
          <a:ln>
            <a:noFill/>
          </a:ln>
        </p:spPr>
      </p:pic>
      <p:pic>
        <p:nvPicPr>
          <p:cNvPr id="10" name="Immagine 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167" y="232914"/>
            <a:ext cx="827715" cy="84003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2" name="Segnaposto numero diapositiva 11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3311106" cy="365125"/>
          </a:xfrm>
        </p:spPr>
        <p:txBody>
          <a:bodyPr/>
          <a:lstStyle/>
          <a:p>
            <a:fld id="{A5D8597F-F85E-413E-9FA4-3669D3C0946F}" type="slidenum">
              <a:rPr lang="it-IT" sz="1400" b="1" smtClean="0">
                <a:solidFill>
                  <a:schemeClr val="tx1"/>
                </a:solidFill>
              </a:rPr>
              <a:t>3</a:t>
            </a:fld>
            <a:endParaRPr lang="it-IT" sz="1400" b="1" dirty="0">
              <a:solidFill>
                <a:schemeClr val="tx1"/>
              </a:solidFill>
            </a:endParaRPr>
          </a:p>
        </p:txBody>
      </p:sp>
      <p:sp>
        <p:nvSpPr>
          <p:cNvPr id="5" name="Rettangolo arrotondato 4"/>
          <p:cNvSpPr/>
          <p:nvPr/>
        </p:nvSpPr>
        <p:spPr>
          <a:xfrm>
            <a:off x="296668" y="1295091"/>
            <a:ext cx="1358825" cy="552568"/>
          </a:xfrm>
          <a:prstGeom prst="roundRect">
            <a:avLst/>
          </a:prstGeom>
          <a:gradFill>
            <a:gsLst>
              <a:gs pos="0">
                <a:schemeClr val="accent4">
                  <a:satMod val="103000"/>
                  <a:lumMod val="102000"/>
                  <a:tint val="94000"/>
                  <a:alpha val="69000"/>
                </a:schemeClr>
              </a:gs>
              <a:gs pos="50000">
                <a:schemeClr val="accent4">
                  <a:satMod val="110000"/>
                  <a:lumMod val="100000"/>
                  <a:shade val="100000"/>
                </a:schemeClr>
              </a:gs>
              <a:gs pos="100000">
                <a:schemeClr val="accent4">
                  <a:lumMod val="99000"/>
                  <a:satMod val="120000"/>
                  <a:shade val="78000"/>
                </a:schemeClr>
              </a:gs>
            </a:gsLst>
          </a:gradFill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ts val="600"/>
              </a:spcBef>
            </a:pPr>
            <a:r>
              <a:rPr lang="it-IT" sz="1200" b="1" dirty="0" smtClean="0">
                <a:solidFill>
                  <a:schemeClr val="accent1">
                    <a:lumMod val="50000"/>
                  </a:schemeClr>
                </a:solidFill>
              </a:rPr>
              <a:t>FABBRICATO </a:t>
            </a:r>
            <a:r>
              <a:rPr lang="it-IT" sz="1200" b="1" dirty="0">
                <a:solidFill>
                  <a:schemeClr val="accent1">
                    <a:lumMod val="50000"/>
                  </a:schemeClr>
                </a:solidFill>
              </a:rPr>
              <a:t>CONDOMINIALE  </a:t>
            </a:r>
          </a:p>
        </p:txBody>
      </p:sp>
      <p:sp>
        <p:nvSpPr>
          <p:cNvPr id="6" name="Freccia in giù 5"/>
          <p:cNvSpPr/>
          <p:nvPr/>
        </p:nvSpPr>
        <p:spPr>
          <a:xfrm>
            <a:off x="891453" y="1871780"/>
            <a:ext cx="164180" cy="39706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sz="1200"/>
          </a:p>
        </p:txBody>
      </p:sp>
      <p:sp>
        <p:nvSpPr>
          <p:cNvPr id="7" name="Freccia in giù 6"/>
          <p:cNvSpPr/>
          <p:nvPr/>
        </p:nvSpPr>
        <p:spPr>
          <a:xfrm>
            <a:off x="4256915" y="1871780"/>
            <a:ext cx="164180" cy="39706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sz="1200"/>
          </a:p>
        </p:txBody>
      </p:sp>
      <p:sp>
        <p:nvSpPr>
          <p:cNvPr id="8" name="Freccia in giù 7"/>
          <p:cNvSpPr/>
          <p:nvPr/>
        </p:nvSpPr>
        <p:spPr>
          <a:xfrm>
            <a:off x="5926756" y="1847658"/>
            <a:ext cx="164180" cy="39706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sz="1200"/>
          </a:p>
        </p:txBody>
      </p:sp>
      <p:sp>
        <p:nvSpPr>
          <p:cNvPr id="11" name="Freccia in giù 10"/>
          <p:cNvSpPr/>
          <p:nvPr/>
        </p:nvSpPr>
        <p:spPr>
          <a:xfrm>
            <a:off x="7611847" y="1830201"/>
            <a:ext cx="164180" cy="39706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sz="1200"/>
          </a:p>
        </p:txBody>
      </p:sp>
      <p:sp>
        <p:nvSpPr>
          <p:cNvPr id="13" name="Freccia in giù 12"/>
          <p:cNvSpPr/>
          <p:nvPr/>
        </p:nvSpPr>
        <p:spPr>
          <a:xfrm>
            <a:off x="10953915" y="1847658"/>
            <a:ext cx="164180" cy="42118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sz="1200"/>
          </a:p>
        </p:txBody>
      </p:sp>
      <p:sp>
        <p:nvSpPr>
          <p:cNvPr id="14" name="Rettangolo arrotondato 13"/>
          <p:cNvSpPr/>
          <p:nvPr/>
        </p:nvSpPr>
        <p:spPr>
          <a:xfrm>
            <a:off x="247436" y="2291012"/>
            <a:ext cx="1437683" cy="1322525"/>
          </a:xfrm>
          <a:prstGeom prst="roundRect">
            <a:avLst/>
          </a:prstGeom>
          <a:noFill/>
          <a:ln w="28575">
            <a:solidFill>
              <a:srgbClr val="FFC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t-IT" sz="1200" dirty="0">
                <a:latin typeface="Arial" panose="020B0604020202020204" pitchFamily="34" charset="0"/>
                <a:cs typeface="Arial" panose="020B0604020202020204" pitchFamily="34" charset="0"/>
              </a:rPr>
              <a:t>TOTALE COMPLESSIVO </a:t>
            </a:r>
            <a:r>
              <a:rPr lang="it-IT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DEI </a:t>
            </a:r>
            <a:r>
              <a:rPr lang="it-IT" sz="1200" dirty="0">
                <a:latin typeface="Arial" panose="020B0604020202020204" pitchFamily="34" charset="0"/>
                <a:cs typeface="Arial" panose="020B0604020202020204" pitchFamily="34" charset="0"/>
              </a:rPr>
              <a:t>LAVORI ECOBONUS-SISMABONUS FATTURATI</a:t>
            </a:r>
          </a:p>
          <a:p>
            <a:pPr algn="ctr"/>
            <a:r>
              <a:rPr lang="it-IT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€ 1.079.300</a:t>
            </a:r>
            <a:endParaRPr lang="it-IT" sz="1200" b="1" dirty="0">
              <a:solidFill>
                <a:schemeClr val="accent1">
                  <a:lumMod val="50000"/>
                </a:schemeClr>
              </a:solidFill>
              <a:latin typeface="Segoe UI" panose="020B0502040204020203" pitchFamily="34" charset="0"/>
              <a:ea typeface="Ebrima" panose="02000000000000000000" pitchFamily="2" charset="0"/>
              <a:cs typeface="Segoe UI" panose="020B0502040204020203" pitchFamily="34" charset="0"/>
            </a:endParaRPr>
          </a:p>
        </p:txBody>
      </p:sp>
      <p:grpSp>
        <p:nvGrpSpPr>
          <p:cNvPr id="15" name="Gruppo 14"/>
          <p:cNvGrpSpPr/>
          <p:nvPr/>
        </p:nvGrpSpPr>
        <p:grpSpPr>
          <a:xfrm>
            <a:off x="2235597" y="403711"/>
            <a:ext cx="6996615" cy="756138"/>
            <a:chOff x="388211" y="824211"/>
            <a:chExt cx="5434963" cy="531360"/>
          </a:xfrm>
        </p:grpSpPr>
        <p:sp>
          <p:nvSpPr>
            <p:cNvPr id="16" name="Rettangolo arrotondato 15"/>
            <p:cNvSpPr/>
            <p:nvPr/>
          </p:nvSpPr>
          <p:spPr>
            <a:xfrm>
              <a:off x="388211" y="824211"/>
              <a:ext cx="5434963" cy="531360"/>
            </a:xfrm>
            <a:prstGeom prst="roundRect">
              <a:avLst/>
            </a:prstGeom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5">
                <a:hueOff val="-1838336"/>
                <a:satOff val="-2557"/>
                <a:lumOff val="-981"/>
                <a:alphaOff val="0"/>
              </a:schemeClr>
            </a:fillRef>
            <a:effectRef idx="3">
              <a:schemeClr val="accent5">
                <a:hueOff val="-1838336"/>
                <a:satOff val="-2557"/>
                <a:lumOff val="-981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7" name="CasellaDiTesto 16"/>
            <p:cNvSpPr txBox="1"/>
            <p:nvPr/>
          </p:nvSpPr>
          <p:spPr>
            <a:xfrm>
              <a:off x="414150" y="906981"/>
              <a:ext cx="5383085" cy="351097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05429" tIns="0" rIns="205429" bIns="0" numCol="1" spcCol="1270" anchor="ctr" anchorCtr="0">
              <a:noAutofit/>
            </a:bodyPr>
            <a:lstStyle/>
            <a:p>
              <a:pPr lvl="0" algn="ctr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it-IT" altLang="it-IT" sz="2400" b="1" dirty="0" smtClean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Segoe UI" panose="020B0502040204020203" pitchFamily="34" charset="0"/>
                  <a:cs typeface="Segoe UI" panose="020B0502040204020203" pitchFamily="34" charset="0"/>
                </a:rPr>
                <a:t>IMMOBILI OGGETTO DI INDAGINE</a:t>
              </a:r>
              <a:endParaRPr lang="it-IT" sz="2400" b="1" kern="1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</p:grpSp>
      <p:sp>
        <p:nvSpPr>
          <p:cNvPr id="18" name="Rettangolo arrotondato 17"/>
          <p:cNvSpPr/>
          <p:nvPr/>
        </p:nvSpPr>
        <p:spPr>
          <a:xfrm>
            <a:off x="1972565" y="1295090"/>
            <a:ext cx="1358825" cy="552568"/>
          </a:xfrm>
          <a:prstGeom prst="roundRect">
            <a:avLst/>
          </a:prstGeom>
          <a:gradFill>
            <a:gsLst>
              <a:gs pos="0">
                <a:schemeClr val="accent4">
                  <a:satMod val="103000"/>
                  <a:lumMod val="102000"/>
                  <a:tint val="94000"/>
                  <a:alpha val="69000"/>
                </a:schemeClr>
              </a:gs>
              <a:gs pos="50000">
                <a:schemeClr val="accent4">
                  <a:satMod val="110000"/>
                  <a:lumMod val="100000"/>
                  <a:shade val="100000"/>
                </a:schemeClr>
              </a:gs>
              <a:gs pos="100000">
                <a:schemeClr val="accent4">
                  <a:lumMod val="99000"/>
                  <a:satMod val="120000"/>
                  <a:shade val="78000"/>
                </a:schemeClr>
              </a:gs>
            </a:gsLst>
          </a:gradFill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ts val="600"/>
              </a:spcBef>
            </a:pPr>
            <a:r>
              <a:rPr lang="it-IT" sz="1200" b="1" dirty="0" smtClean="0">
                <a:solidFill>
                  <a:schemeClr val="accent1">
                    <a:lumMod val="50000"/>
                  </a:schemeClr>
                </a:solidFill>
              </a:rPr>
              <a:t>FABBRICATO </a:t>
            </a:r>
            <a:r>
              <a:rPr lang="it-IT" sz="1200" b="1" dirty="0">
                <a:solidFill>
                  <a:schemeClr val="accent1">
                    <a:lumMod val="50000"/>
                  </a:schemeClr>
                </a:solidFill>
              </a:rPr>
              <a:t>CONDOMINIALE </a:t>
            </a:r>
          </a:p>
        </p:txBody>
      </p:sp>
      <p:sp>
        <p:nvSpPr>
          <p:cNvPr id="19" name="Rettangolo arrotondato 18"/>
          <p:cNvSpPr/>
          <p:nvPr/>
        </p:nvSpPr>
        <p:spPr>
          <a:xfrm>
            <a:off x="3643733" y="1295090"/>
            <a:ext cx="1358825" cy="552568"/>
          </a:xfrm>
          <a:prstGeom prst="roundRect">
            <a:avLst/>
          </a:prstGeom>
          <a:gradFill>
            <a:gsLst>
              <a:gs pos="0">
                <a:schemeClr val="accent4">
                  <a:satMod val="103000"/>
                  <a:lumMod val="102000"/>
                  <a:tint val="94000"/>
                  <a:alpha val="69000"/>
                </a:schemeClr>
              </a:gs>
              <a:gs pos="50000">
                <a:schemeClr val="accent4">
                  <a:satMod val="110000"/>
                  <a:lumMod val="100000"/>
                  <a:shade val="100000"/>
                </a:schemeClr>
              </a:gs>
              <a:gs pos="100000">
                <a:schemeClr val="accent4">
                  <a:lumMod val="99000"/>
                  <a:satMod val="120000"/>
                  <a:shade val="78000"/>
                </a:schemeClr>
              </a:gs>
            </a:gsLst>
          </a:gradFill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ts val="600"/>
              </a:spcBef>
            </a:pPr>
            <a:r>
              <a:rPr lang="it-IT" sz="1200" b="1" dirty="0" smtClean="0">
                <a:solidFill>
                  <a:schemeClr val="accent1">
                    <a:lumMod val="50000"/>
                  </a:schemeClr>
                </a:solidFill>
              </a:rPr>
              <a:t>CASA SINGOLA</a:t>
            </a:r>
          </a:p>
        </p:txBody>
      </p:sp>
      <p:sp>
        <p:nvSpPr>
          <p:cNvPr id="20" name="Rettangolo arrotondato 19"/>
          <p:cNvSpPr/>
          <p:nvPr/>
        </p:nvSpPr>
        <p:spPr>
          <a:xfrm>
            <a:off x="5328824" y="1293961"/>
            <a:ext cx="1358825" cy="536239"/>
          </a:xfrm>
          <a:prstGeom prst="roundRect">
            <a:avLst/>
          </a:prstGeom>
          <a:gradFill>
            <a:gsLst>
              <a:gs pos="0">
                <a:schemeClr val="accent4">
                  <a:satMod val="103000"/>
                  <a:lumMod val="102000"/>
                  <a:tint val="94000"/>
                  <a:alpha val="69000"/>
                </a:schemeClr>
              </a:gs>
              <a:gs pos="50000">
                <a:schemeClr val="accent4">
                  <a:satMod val="110000"/>
                  <a:lumMod val="100000"/>
                  <a:shade val="100000"/>
                </a:schemeClr>
              </a:gs>
              <a:gs pos="100000">
                <a:schemeClr val="accent4">
                  <a:lumMod val="99000"/>
                  <a:satMod val="120000"/>
                  <a:shade val="78000"/>
                </a:schemeClr>
              </a:gs>
            </a:gsLst>
          </a:gradFill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ts val="600"/>
              </a:spcBef>
            </a:pPr>
            <a:r>
              <a:rPr lang="it-IT" sz="1200" b="1" dirty="0" smtClean="0">
                <a:solidFill>
                  <a:schemeClr val="accent1">
                    <a:lumMod val="50000"/>
                  </a:schemeClr>
                </a:solidFill>
              </a:rPr>
              <a:t>VILLINO</a:t>
            </a:r>
          </a:p>
        </p:txBody>
      </p:sp>
      <p:sp>
        <p:nvSpPr>
          <p:cNvPr id="21" name="Rettangolo arrotondato 20"/>
          <p:cNvSpPr/>
          <p:nvPr/>
        </p:nvSpPr>
        <p:spPr>
          <a:xfrm>
            <a:off x="7035208" y="1277633"/>
            <a:ext cx="1302792" cy="541730"/>
          </a:xfrm>
          <a:prstGeom prst="roundRect">
            <a:avLst/>
          </a:prstGeom>
          <a:gradFill>
            <a:gsLst>
              <a:gs pos="0">
                <a:schemeClr val="accent4">
                  <a:satMod val="103000"/>
                  <a:lumMod val="102000"/>
                  <a:tint val="94000"/>
                  <a:alpha val="69000"/>
                </a:schemeClr>
              </a:gs>
              <a:gs pos="50000">
                <a:schemeClr val="accent4">
                  <a:satMod val="110000"/>
                  <a:lumMod val="100000"/>
                  <a:shade val="100000"/>
                </a:schemeClr>
              </a:gs>
              <a:gs pos="100000">
                <a:schemeClr val="accent4">
                  <a:lumMod val="99000"/>
                  <a:satMod val="120000"/>
                  <a:shade val="78000"/>
                </a:schemeClr>
              </a:gs>
            </a:gsLst>
          </a:gradFill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ts val="600"/>
              </a:spcBef>
            </a:pPr>
            <a:r>
              <a:rPr lang="it-IT" sz="1200" b="1" dirty="0">
                <a:solidFill>
                  <a:schemeClr val="accent1">
                    <a:lumMod val="50000"/>
                  </a:schemeClr>
                </a:solidFill>
              </a:rPr>
              <a:t>FABBRICATO </a:t>
            </a:r>
            <a:r>
              <a:rPr lang="it-IT" sz="1200" b="1" dirty="0" smtClean="0">
                <a:solidFill>
                  <a:schemeClr val="accent1">
                    <a:lumMod val="50000"/>
                  </a:schemeClr>
                </a:solidFill>
              </a:rPr>
              <a:t>CONDOMINIALE</a:t>
            </a:r>
            <a:endParaRPr lang="it-IT" sz="12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22" name="Rettangolo arrotondato 21"/>
          <p:cNvSpPr/>
          <p:nvPr/>
        </p:nvSpPr>
        <p:spPr>
          <a:xfrm>
            <a:off x="8685559" y="1277633"/>
            <a:ext cx="1358825" cy="552568"/>
          </a:xfrm>
          <a:prstGeom prst="roundRect">
            <a:avLst/>
          </a:prstGeom>
          <a:gradFill>
            <a:gsLst>
              <a:gs pos="0">
                <a:schemeClr val="accent4">
                  <a:satMod val="103000"/>
                  <a:lumMod val="102000"/>
                  <a:tint val="94000"/>
                  <a:alpha val="69000"/>
                </a:schemeClr>
              </a:gs>
              <a:gs pos="50000">
                <a:schemeClr val="accent4">
                  <a:satMod val="110000"/>
                  <a:lumMod val="100000"/>
                  <a:shade val="100000"/>
                </a:schemeClr>
              </a:gs>
              <a:gs pos="100000">
                <a:schemeClr val="accent4">
                  <a:lumMod val="99000"/>
                  <a:satMod val="120000"/>
                  <a:shade val="78000"/>
                </a:schemeClr>
              </a:gs>
            </a:gsLst>
          </a:gradFill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ts val="600"/>
              </a:spcBef>
            </a:pPr>
            <a:r>
              <a:rPr lang="it-IT" sz="1200" b="1" dirty="0">
                <a:solidFill>
                  <a:schemeClr val="accent1">
                    <a:lumMod val="50000"/>
                  </a:schemeClr>
                </a:solidFill>
              </a:rPr>
              <a:t>FABBRICATO </a:t>
            </a:r>
            <a:r>
              <a:rPr lang="it-IT" sz="1200" b="1" dirty="0" smtClean="0">
                <a:solidFill>
                  <a:schemeClr val="accent1">
                    <a:lumMod val="50000"/>
                  </a:schemeClr>
                </a:solidFill>
              </a:rPr>
              <a:t>CONDOMINIALE</a:t>
            </a:r>
            <a:endParaRPr lang="it-IT" sz="12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23" name="Rettangolo arrotondato 22"/>
          <p:cNvSpPr/>
          <p:nvPr/>
        </p:nvSpPr>
        <p:spPr>
          <a:xfrm>
            <a:off x="10330878" y="1277633"/>
            <a:ext cx="1358825" cy="552568"/>
          </a:xfrm>
          <a:prstGeom prst="roundRect">
            <a:avLst/>
          </a:prstGeom>
          <a:gradFill>
            <a:gsLst>
              <a:gs pos="0">
                <a:schemeClr val="accent4">
                  <a:satMod val="103000"/>
                  <a:lumMod val="102000"/>
                  <a:tint val="94000"/>
                  <a:alpha val="69000"/>
                </a:schemeClr>
              </a:gs>
              <a:gs pos="50000">
                <a:schemeClr val="accent4">
                  <a:satMod val="110000"/>
                  <a:lumMod val="100000"/>
                  <a:shade val="100000"/>
                </a:schemeClr>
              </a:gs>
              <a:gs pos="100000">
                <a:schemeClr val="accent4">
                  <a:lumMod val="99000"/>
                  <a:satMod val="120000"/>
                  <a:shade val="78000"/>
                </a:schemeClr>
              </a:gs>
            </a:gsLst>
          </a:gradFill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ts val="600"/>
              </a:spcBef>
            </a:pPr>
            <a:r>
              <a:rPr lang="it-IT" sz="1200" b="1" dirty="0">
                <a:solidFill>
                  <a:schemeClr val="accent1">
                    <a:lumMod val="50000"/>
                  </a:schemeClr>
                </a:solidFill>
              </a:rPr>
              <a:t>FABBRICATO </a:t>
            </a:r>
            <a:r>
              <a:rPr lang="it-IT" sz="1200" b="1" dirty="0" smtClean="0">
                <a:solidFill>
                  <a:schemeClr val="accent1">
                    <a:lumMod val="50000"/>
                  </a:schemeClr>
                </a:solidFill>
              </a:rPr>
              <a:t>CONDOMINIALE</a:t>
            </a:r>
            <a:endParaRPr lang="it-IT" sz="12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24" name="Freccia in giù 23"/>
          <p:cNvSpPr/>
          <p:nvPr/>
        </p:nvSpPr>
        <p:spPr>
          <a:xfrm>
            <a:off x="2569887" y="1871780"/>
            <a:ext cx="164180" cy="39706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sz="1200"/>
          </a:p>
        </p:txBody>
      </p:sp>
      <p:sp>
        <p:nvSpPr>
          <p:cNvPr id="25" name="Freccia in giù 24"/>
          <p:cNvSpPr/>
          <p:nvPr/>
        </p:nvSpPr>
        <p:spPr>
          <a:xfrm>
            <a:off x="9282881" y="1847658"/>
            <a:ext cx="164180" cy="39706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sz="1200"/>
          </a:p>
        </p:txBody>
      </p:sp>
      <p:sp>
        <p:nvSpPr>
          <p:cNvPr id="26" name="Rettangolo arrotondato 25"/>
          <p:cNvSpPr/>
          <p:nvPr/>
        </p:nvSpPr>
        <p:spPr>
          <a:xfrm>
            <a:off x="5288775" y="2285162"/>
            <a:ext cx="1437683" cy="1322525"/>
          </a:xfrm>
          <a:prstGeom prst="roundRect">
            <a:avLst/>
          </a:prstGeom>
          <a:noFill/>
          <a:ln w="28575">
            <a:solidFill>
              <a:srgbClr val="FFC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t-IT" sz="1200" dirty="0">
                <a:latin typeface="Arial" panose="020B0604020202020204" pitchFamily="34" charset="0"/>
                <a:cs typeface="Arial" panose="020B0604020202020204" pitchFamily="34" charset="0"/>
              </a:rPr>
              <a:t>TOTALE COMPLESSIVO </a:t>
            </a:r>
            <a:r>
              <a:rPr lang="it-IT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DEI </a:t>
            </a:r>
            <a:r>
              <a:rPr lang="it-IT" sz="1200" dirty="0">
                <a:latin typeface="Arial" panose="020B0604020202020204" pitchFamily="34" charset="0"/>
                <a:cs typeface="Arial" panose="020B0604020202020204" pitchFamily="34" charset="0"/>
              </a:rPr>
              <a:t>LAVORI ECOBONUS-SISMABONUS FATTURATI</a:t>
            </a:r>
          </a:p>
          <a:p>
            <a:pPr algn="ctr"/>
            <a:r>
              <a:rPr lang="it-IT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€ 1.117.810</a:t>
            </a:r>
            <a:endParaRPr lang="it-IT" sz="1200" b="1" dirty="0">
              <a:solidFill>
                <a:schemeClr val="accent1">
                  <a:lumMod val="50000"/>
                </a:schemeClr>
              </a:solidFill>
              <a:latin typeface="Segoe UI" panose="020B0502040204020203" pitchFamily="34" charset="0"/>
              <a:ea typeface="Ebrima" panose="02000000000000000000" pitchFamily="2" charset="0"/>
              <a:cs typeface="Segoe UI" panose="020B0502040204020203" pitchFamily="34" charset="0"/>
            </a:endParaRPr>
          </a:p>
        </p:txBody>
      </p:sp>
      <p:sp>
        <p:nvSpPr>
          <p:cNvPr id="27" name="Rettangolo arrotondato 26"/>
          <p:cNvSpPr/>
          <p:nvPr/>
        </p:nvSpPr>
        <p:spPr>
          <a:xfrm>
            <a:off x="3604303" y="2291012"/>
            <a:ext cx="1437683" cy="1322525"/>
          </a:xfrm>
          <a:prstGeom prst="roundRect">
            <a:avLst/>
          </a:prstGeom>
          <a:noFill/>
          <a:ln w="28575">
            <a:solidFill>
              <a:srgbClr val="FFC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t-IT" sz="1200" dirty="0">
                <a:latin typeface="Arial" panose="020B0604020202020204" pitchFamily="34" charset="0"/>
                <a:cs typeface="Arial" panose="020B0604020202020204" pitchFamily="34" charset="0"/>
              </a:rPr>
              <a:t>TOTALE COMPLESSIVO </a:t>
            </a:r>
            <a:r>
              <a:rPr lang="it-IT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DEI </a:t>
            </a:r>
            <a:r>
              <a:rPr lang="it-IT" sz="1200" dirty="0">
                <a:latin typeface="Arial" panose="020B0604020202020204" pitchFamily="34" charset="0"/>
                <a:cs typeface="Arial" panose="020B0604020202020204" pitchFamily="34" charset="0"/>
              </a:rPr>
              <a:t>LAVORI ECOBONUS-SISMABONUS FATTURATI</a:t>
            </a:r>
          </a:p>
          <a:p>
            <a:pPr algn="ctr"/>
            <a:r>
              <a:rPr lang="it-IT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€ 891.000</a:t>
            </a:r>
            <a:endParaRPr lang="it-IT" sz="1200" b="1" dirty="0">
              <a:solidFill>
                <a:schemeClr val="accent1">
                  <a:lumMod val="50000"/>
                </a:schemeClr>
              </a:solidFill>
              <a:latin typeface="Segoe UI" panose="020B0502040204020203" pitchFamily="34" charset="0"/>
              <a:ea typeface="Ebrima" panose="02000000000000000000" pitchFamily="2" charset="0"/>
              <a:cs typeface="Segoe UI" panose="020B0502040204020203" pitchFamily="34" charset="0"/>
            </a:endParaRPr>
          </a:p>
        </p:txBody>
      </p:sp>
      <p:sp>
        <p:nvSpPr>
          <p:cNvPr id="28" name="Rettangolo arrotondato 27"/>
          <p:cNvSpPr/>
          <p:nvPr/>
        </p:nvSpPr>
        <p:spPr>
          <a:xfrm>
            <a:off x="6975095" y="2268840"/>
            <a:ext cx="1437683" cy="1322525"/>
          </a:xfrm>
          <a:prstGeom prst="roundRect">
            <a:avLst/>
          </a:prstGeom>
          <a:noFill/>
          <a:ln w="28575">
            <a:solidFill>
              <a:srgbClr val="FFC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t-IT" sz="1200" dirty="0">
                <a:latin typeface="Arial" panose="020B0604020202020204" pitchFamily="34" charset="0"/>
                <a:cs typeface="Arial" panose="020B0604020202020204" pitchFamily="34" charset="0"/>
              </a:rPr>
              <a:t>TOTALE COMPLESSIVO </a:t>
            </a:r>
            <a:r>
              <a:rPr lang="it-IT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DEI </a:t>
            </a:r>
            <a:r>
              <a:rPr lang="it-IT" sz="1200" dirty="0">
                <a:latin typeface="Arial" panose="020B0604020202020204" pitchFamily="34" charset="0"/>
                <a:cs typeface="Arial" panose="020B0604020202020204" pitchFamily="34" charset="0"/>
              </a:rPr>
              <a:t>LAVORI ECOBONUS-SISMABONUS FATTURATI</a:t>
            </a:r>
          </a:p>
          <a:p>
            <a:pPr algn="ctr"/>
            <a:r>
              <a:rPr lang="it-IT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€ 912.600</a:t>
            </a:r>
            <a:endParaRPr lang="it-IT" sz="1200" b="1" dirty="0">
              <a:solidFill>
                <a:schemeClr val="accent1">
                  <a:lumMod val="50000"/>
                </a:schemeClr>
              </a:solidFill>
              <a:latin typeface="Segoe UI" panose="020B0502040204020203" pitchFamily="34" charset="0"/>
              <a:ea typeface="Ebrima" panose="02000000000000000000" pitchFamily="2" charset="0"/>
              <a:cs typeface="Segoe UI" panose="020B0502040204020203" pitchFamily="34" charset="0"/>
            </a:endParaRPr>
          </a:p>
        </p:txBody>
      </p:sp>
      <p:sp>
        <p:nvSpPr>
          <p:cNvPr id="29" name="Rettangolo arrotondato 28"/>
          <p:cNvSpPr/>
          <p:nvPr/>
        </p:nvSpPr>
        <p:spPr>
          <a:xfrm>
            <a:off x="8685559" y="2291012"/>
            <a:ext cx="1437683" cy="1322525"/>
          </a:xfrm>
          <a:prstGeom prst="roundRect">
            <a:avLst/>
          </a:prstGeom>
          <a:noFill/>
          <a:ln w="28575">
            <a:solidFill>
              <a:srgbClr val="FFC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t-IT" sz="1200" dirty="0">
                <a:latin typeface="Arial" panose="020B0604020202020204" pitchFamily="34" charset="0"/>
                <a:cs typeface="Arial" panose="020B0604020202020204" pitchFamily="34" charset="0"/>
              </a:rPr>
              <a:t>TOTALE COMPLESSIVO </a:t>
            </a:r>
            <a:r>
              <a:rPr lang="it-IT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DEI </a:t>
            </a:r>
            <a:r>
              <a:rPr lang="it-IT" sz="1200" dirty="0">
                <a:latin typeface="Arial" panose="020B0604020202020204" pitchFamily="34" charset="0"/>
                <a:cs typeface="Arial" panose="020B0604020202020204" pitchFamily="34" charset="0"/>
              </a:rPr>
              <a:t>LAVORI ECOBONUS-SISMABONUS FATTURATI</a:t>
            </a:r>
          </a:p>
          <a:p>
            <a:pPr algn="ctr"/>
            <a:r>
              <a:rPr lang="it-IT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€ 1.053.540</a:t>
            </a:r>
            <a:endParaRPr lang="it-IT" sz="1200" b="1" dirty="0">
              <a:solidFill>
                <a:schemeClr val="accent1">
                  <a:lumMod val="50000"/>
                </a:schemeClr>
              </a:solidFill>
              <a:latin typeface="Segoe UI" panose="020B0502040204020203" pitchFamily="34" charset="0"/>
              <a:ea typeface="Ebrima" panose="02000000000000000000" pitchFamily="2" charset="0"/>
              <a:cs typeface="Segoe UI" panose="020B0502040204020203" pitchFamily="34" charset="0"/>
            </a:endParaRPr>
          </a:p>
        </p:txBody>
      </p:sp>
      <p:sp>
        <p:nvSpPr>
          <p:cNvPr id="30" name="Rettangolo arrotondato 29"/>
          <p:cNvSpPr/>
          <p:nvPr/>
        </p:nvSpPr>
        <p:spPr>
          <a:xfrm>
            <a:off x="10330878" y="2291012"/>
            <a:ext cx="1437683" cy="1322525"/>
          </a:xfrm>
          <a:prstGeom prst="roundRect">
            <a:avLst/>
          </a:prstGeom>
          <a:noFill/>
          <a:ln w="28575">
            <a:solidFill>
              <a:srgbClr val="FFC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t-IT" sz="1200" dirty="0">
                <a:latin typeface="Arial" panose="020B0604020202020204" pitchFamily="34" charset="0"/>
                <a:cs typeface="Arial" panose="020B0604020202020204" pitchFamily="34" charset="0"/>
              </a:rPr>
              <a:t>TOTALE COMPLESSIVO </a:t>
            </a:r>
            <a:r>
              <a:rPr lang="it-IT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DEI </a:t>
            </a:r>
            <a:r>
              <a:rPr lang="it-IT" sz="1200" dirty="0">
                <a:latin typeface="Arial" panose="020B0604020202020204" pitchFamily="34" charset="0"/>
                <a:cs typeface="Arial" panose="020B0604020202020204" pitchFamily="34" charset="0"/>
              </a:rPr>
              <a:t>LAVORI ECOBONUS-SISMABONUS FATTURATI</a:t>
            </a:r>
          </a:p>
          <a:p>
            <a:pPr algn="ctr"/>
            <a:r>
              <a:rPr lang="it-IT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€ 2.304.591</a:t>
            </a:r>
            <a:endParaRPr lang="it-IT" sz="1200" b="1" dirty="0">
              <a:solidFill>
                <a:schemeClr val="accent1">
                  <a:lumMod val="50000"/>
                </a:schemeClr>
              </a:solidFill>
              <a:latin typeface="Segoe UI" panose="020B0502040204020203" pitchFamily="34" charset="0"/>
              <a:ea typeface="Ebrima" panose="02000000000000000000" pitchFamily="2" charset="0"/>
              <a:cs typeface="Segoe UI" panose="020B0502040204020203" pitchFamily="34" charset="0"/>
            </a:endParaRPr>
          </a:p>
        </p:txBody>
      </p:sp>
      <p:sp>
        <p:nvSpPr>
          <p:cNvPr id="31" name="Rettangolo arrotondato 30"/>
          <p:cNvSpPr/>
          <p:nvPr/>
        </p:nvSpPr>
        <p:spPr>
          <a:xfrm>
            <a:off x="1893707" y="2291978"/>
            <a:ext cx="1437683" cy="1322525"/>
          </a:xfrm>
          <a:prstGeom prst="roundRect">
            <a:avLst/>
          </a:prstGeom>
          <a:noFill/>
          <a:ln w="28575">
            <a:solidFill>
              <a:srgbClr val="FFC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t-IT" sz="1200" dirty="0">
                <a:latin typeface="Arial" panose="020B0604020202020204" pitchFamily="34" charset="0"/>
                <a:cs typeface="Arial" panose="020B0604020202020204" pitchFamily="34" charset="0"/>
              </a:rPr>
              <a:t>TOTALE COMPLESSIVO </a:t>
            </a:r>
            <a:r>
              <a:rPr lang="it-IT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DEI </a:t>
            </a:r>
            <a:r>
              <a:rPr lang="it-IT" sz="1200" dirty="0">
                <a:latin typeface="Arial" panose="020B0604020202020204" pitchFamily="34" charset="0"/>
                <a:cs typeface="Arial" panose="020B0604020202020204" pitchFamily="34" charset="0"/>
              </a:rPr>
              <a:t>LAVORI ECOBONUS-SISMABONUS FATTURATI</a:t>
            </a:r>
          </a:p>
          <a:p>
            <a:pPr algn="ctr"/>
            <a:r>
              <a:rPr lang="it-IT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€ 919.000</a:t>
            </a:r>
            <a:endParaRPr lang="it-IT" sz="1200" b="1" dirty="0">
              <a:solidFill>
                <a:schemeClr val="accent1">
                  <a:lumMod val="50000"/>
                </a:schemeClr>
              </a:solidFill>
              <a:latin typeface="Segoe UI" panose="020B0502040204020203" pitchFamily="34" charset="0"/>
              <a:ea typeface="Ebrima" panose="02000000000000000000" pitchFamily="2" charset="0"/>
              <a:cs typeface="Segoe UI" panose="020B0502040204020203" pitchFamily="34" charset="0"/>
            </a:endParaRPr>
          </a:p>
        </p:txBody>
      </p:sp>
      <p:sp>
        <p:nvSpPr>
          <p:cNvPr id="32" name="Rettangolo arrotondato 31"/>
          <p:cNvSpPr/>
          <p:nvPr/>
        </p:nvSpPr>
        <p:spPr>
          <a:xfrm>
            <a:off x="257238" y="4037193"/>
            <a:ext cx="1437683" cy="635880"/>
          </a:xfrm>
          <a:prstGeom prst="roundRect">
            <a:avLst/>
          </a:prstGeom>
          <a:solidFill>
            <a:srgbClr val="92D050"/>
          </a:solidFill>
          <a:ln w="28575">
            <a:solidFill>
              <a:srgbClr val="FFC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t-IT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LAVORI EFFETTIVI</a:t>
            </a:r>
            <a:endParaRPr lang="it-IT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it-IT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€ 291.768,40</a:t>
            </a:r>
            <a:endParaRPr lang="it-IT" sz="1200" b="1" dirty="0">
              <a:solidFill>
                <a:schemeClr val="accent1">
                  <a:lumMod val="50000"/>
                </a:schemeClr>
              </a:solidFill>
              <a:latin typeface="Segoe UI" panose="020B0502040204020203" pitchFamily="34" charset="0"/>
              <a:ea typeface="Ebrima" panose="02000000000000000000" pitchFamily="2" charset="0"/>
              <a:cs typeface="Segoe UI" panose="020B0502040204020203" pitchFamily="34" charset="0"/>
            </a:endParaRPr>
          </a:p>
        </p:txBody>
      </p:sp>
      <p:sp>
        <p:nvSpPr>
          <p:cNvPr id="33" name="Rettangolo arrotondato 32"/>
          <p:cNvSpPr/>
          <p:nvPr/>
        </p:nvSpPr>
        <p:spPr>
          <a:xfrm>
            <a:off x="1893707" y="4034718"/>
            <a:ext cx="1437683" cy="635880"/>
          </a:xfrm>
          <a:prstGeom prst="roundRect">
            <a:avLst/>
          </a:prstGeom>
          <a:solidFill>
            <a:srgbClr val="92D050"/>
          </a:solidFill>
          <a:ln w="28575">
            <a:solidFill>
              <a:srgbClr val="FFC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t-IT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LAVORI EFFETTIVI</a:t>
            </a:r>
            <a:endParaRPr lang="it-IT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it-IT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€ 544.298,12</a:t>
            </a:r>
            <a:endParaRPr lang="it-IT" sz="1200" b="1" dirty="0">
              <a:solidFill>
                <a:schemeClr val="accent1">
                  <a:lumMod val="50000"/>
                </a:schemeClr>
              </a:solidFill>
              <a:latin typeface="Segoe UI" panose="020B0502040204020203" pitchFamily="34" charset="0"/>
              <a:ea typeface="Ebrima" panose="02000000000000000000" pitchFamily="2" charset="0"/>
              <a:cs typeface="Segoe UI" panose="020B0502040204020203" pitchFamily="34" charset="0"/>
            </a:endParaRPr>
          </a:p>
        </p:txBody>
      </p:sp>
      <p:sp>
        <p:nvSpPr>
          <p:cNvPr id="34" name="Rettangolo arrotondato 33"/>
          <p:cNvSpPr/>
          <p:nvPr/>
        </p:nvSpPr>
        <p:spPr>
          <a:xfrm>
            <a:off x="3604026" y="4034718"/>
            <a:ext cx="1437683" cy="635880"/>
          </a:xfrm>
          <a:prstGeom prst="roundRect">
            <a:avLst/>
          </a:prstGeom>
          <a:solidFill>
            <a:srgbClr val="92D050"/>
          </a:solidFill>
          <a:ln w="28575">
            <a:solidFill>
              <a:srgbClr val="FFC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t-IT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LAVORI EFFETTIVI</a:t>
            </a:r>
            <a:endParaRPr lang="it-IT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it-IT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€ 328.980,84</a:t>
            </a:r>
            <a:endParaRPr lang="it-IT" sz="1200" b="1" dirty="0">
              <a:solidFill>
                <a:schemeClr val="accent1">
                  <a:lumMod val="50000"/>
                </a:schemeClr>
              </a:solidFill>
              <a:latin typeface="Segoe UI" panose="020B0502040204020203" pitchFamily="34" charset="0"/>
              <a:ea typeface="Ebrima" panose="02000000000000000000" pitchFamily="2" charset="0"/>
              <a:cs typeface="Segoe UI" panose="020B0502040204020203" pitchFamily="34" charset="0"/>
            </a:endParaRPr>
          </a:p>
        </p:txBody>
      </p:sp>
      <p:sp>
        <p:nvSpPr>
          <p:cNvPr id="35" name="Rettangolo arrotondato 34"/>
          <p:cNvSpPr/>
          <p:nvPr/>
        </p:nvSpPr>
        <p:spPr>
          <a:xfrm>
            <a:off x="5249345" y="4034718"/>
            <a:ext cx="1437683" cy="635880"/>
          </a:xfrm>
          <a:prstGeom prst="roundRect">
            <a:avLst/>
          </a:prstGeom>
          <a:solidFill>
            <a:srgbClr val="92D050"/>
          </a:solidFill>
          <a:ln w="28575">
            <a:solidFill>
              <a:srgbClr val="FFC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t-IT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LAVORI EFFETTIVI</a:t>
            </a:r>
            <a:endParaRPr lang="it-IT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it-IT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€ 578.789,90</a:t>
            </a:r>
            <a:endParaRPr lang="it-IT" sz="1200" b="1" dirty="0">
              <a:solidFill>
                <a:schemeClr val="accent1">
                  <a:lumMod val="50000"/>
                </a:schemeClr>
              </a:solidFill>
              <a:latin typeface="Segoe UI" panose="020B0502040204020203" pitchFamily="34" charset="0"/>
              <a:ea typeface="Ebrima" panose="02000000000000000000" pitchFamily="2" charset="0"/>
              <a:cs typeface="Segoe UI" panose="020B0502040204020203" pitchFamily="34" charset="0"/>
            </a:endParaRPr>
          </a:p>
        </p:txBody>
      </p:sp>
      <p:sp>
        <p:nvSpPr>
          <p:cNvPr id="36" name="Rettangolo arrotondato 35"/>
          <p:cNvSpPr/>
          <p:nvPr/>
        </p:nvSpPr>
        <p:spPr>
          <a:xfrm>
            <a:off x="8685559" y="4063073"/>
            <a:ext cx="1437683" cy="635880"/>
          </a:xfrm>
          <a:prstGeom prst="roundRect">
            <a:avLst/>
          </a:prstGeom>
          <a:solidFill>
            <a:srgbClr val="92D050"/>
          </a:solidFill>
          <a:ln w="28575">
            <a:solidFill>
              <a:srgbClr val="FFC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t-IT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LAVORI EFFETTIVI</a:t>
            </a:r>
            <a:endParaRPr lang="it-IT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it-IT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€ 460.674,20</a:t>
            </a:r>
            <a:endParaRPr lang="it-IT" sz="1200" b="1" dirty="0">
              <a:solidFill>
                <a:schemeClr val="accent1">
                  <a:lumMod val="50000"/>
                </a:schemeClr>
              </a:solidFill>
              <a:latin typeface="Segoe UI" panose="020B0502040204020203" pitchFamily="34" charset="0"/>
              <a:ea typeface="Ebrima" panose="02000000000000000000" pitchFamily="2" charset="0"/>
              <a:cs typeface="Segoe UI" panose="020B0502040204020203" pitchFamily="34" charset="0"/>
            </a:endParaRPr>
          </a:p>
        </p:txBody>
      </p:sp>
      <p:sp>
        <p:nvSpPr>
          <p:cNvPr id="37" name="Rettangolo arrotondato 36"/>
          <p:cNvSpPr/>
          <p:nvPr/>
        </p:nvSpPr>
        <p:spPr>
          <a:xfrm>
            <a:off x="6975095" y="4034718"/>
            <a:ext cx="1437683" cy="635880"/>
          </a:xfrm>
          <a:prstGeom prst="roundRect">
            <a:avLst/>
          </a:prstGeom>
          <a:solidFill>
            <a:srgbClr val="92D050"/>
          </a:solidFill>
          <a:ln w="28575">
            <a:solidFill>
              <a:srgbClr val="FFC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t-IT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LAVORI EFFETTIVI</a:t>
            </a:r>
            <a:endParaRPr lang="it-IT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it-IT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€ 454.176,97</a:t>
            </a:r>
            <a:endParaRPr lang="it-IT" sz="1200" b="1" dirty="0">
              <a:solidFill>
                <a:schemeClr val="accent1">
                  <a:lumMod val="50000"/>
                </a:schemeClr>
              </a:solidFill>
              <a:latin typeface="Segoe UI" panose="020B0502040204020203" pitchFamily="34" charset="0"/>
              <a:ea typeface="Ebrima" panose="02000000000000000000" pitchFamily="2" charset="0"/>
              <a:cs typeface="Segoe UI" panose="020B0502040204020203" pitchFamily="34" charset="0"/>
            </a:endParaRPr>
          </a:p>
        </p:txBody>
      </p:sp>
      <p:sp>
        <p:nvSpPr>
          <p:cNvPr id="38" name="Rettangolo arrotondato 37"/>
          <p:cNvSpPr/>
          <p:nvPr/>
        </p:nvSpPr>
        <p:spPr>
          <a:xfrm>
            <a:off x="10330878" y="4063073"/>
            <a:ext cx="1437683" cy="635880"/>
          </a:xfrm>
          <a:prstGeom prst="roundRect">
            <a:avLst/>
          </a:prstGeom>
          <a:solidFill>
            <a:srgbClr val="92D050"/>
          </a:solidFill>
          <a:ln w="28575">
            <a:solidFill>
              <a:srgbClr val="FFC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t-IT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LAVORI EFFETTIVI</a:t>
            </a:r>
            <a:endParaRPr lang="it-IT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it-IT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€ 856.048,81</a:t>
            </a:r>
            <a:endParaRPr lang="it-IT" sz="1200" b="1" dirty="0">
              <a:solidFill>
                <a:schemeClr val="accent1">
                  <a:lumMod val="50000"/>
                </a:schemeClr>
              </a:solidFill>
              <a:latin typeface="Segoe UI" panose="020B0502040204020203" pitchFamily="34" charset="0"/>
              <a:ea typeface="Ebrima" panose="02000000000000000000" pitchFamily="2" charset="0"/>
              <a:cs typeface="Segoe UI" panose="020B0502040204020203" pitchFamily="34" charset="0"/>
            </a:endParaRPr>
          </a:p>
        </p:txBody>
      </p:sp>
      <p:sp>
        <p:nvSpPr>
          <p:cNvPr id="39" name="Rettangolo arrotondato 38"/>
          <p:cNvSpPr/>
          <p:nvPr/>
        </p:nvSpPr>
        <p:spPr>
          <a:xfrm>
            <a:off x="278202" y="5070378"/>
            <a:ext cx="1437683" cy="855967"/>
          </a:xfrm>
          <a:prstGeom prst="roundRect">
            <a:avLst/>
          </a:prstGeom>
          <a:solidFill>
            <a:srgbClr val="FFFF00"/>
          </a:solidFill>
          <a:ln w="28575">
            <a:solidFill>
              <a:srgbClr val="FFC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t-IT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CREDITO INESISTENTE GENERATO</a:t>
            </a:r>
            <a:endParaRPr lang="it-IT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it-IT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€ 787.531,60</a:t>
            </a:r>
            <a:endParaRPr lang="it-IT" sz="1200" b="1" dirty="0">
              <a:solidFill>
                <a:schemeClr val="accent1">
                  <a:lumMod val="50000"/>
                </a:schemeClr>
              </a:solidFill>
              <a:latin typeface="Segoe UI" panose="020B0502040204020203" pitchFamily="34" charset="0"/>
              <a:ea typeface="Ebrima" panose="02000000000000000000" pitchFamily="2" charset="0"/>
              <a:cs typeface="Segoe UI" panose="020B0502040204020203" pitchFamily="34" charset="0"/>
            </a:endParaRPr>
          </a:p>
        </p:txBody>
      </p:sp>
      <p:sp>
        <p:nvSpPr>
          <p:cNvPr id="40" name="Rettangolo arrotondato 39"/>
          <p:cNvSpPr/>
          <p:nvPr/>
        </p:nvSpPr>
        <p:spPr>
          <a:xfrm>
            <a:off x="1914671" y="5067903"/>
            <a:ext cx="1437683" cy="855967"/>
          </a:xfrm>
          <a:prstGeom prst="roundRect">
            <a:avLst/>
          </a:prstGeom>
          <a:solidFill>
            <a:srgbClr val="FFFF00"/>
          </a:solidFill>
          <a:ln w="28575">
            <a:solidFill>
              <a:srgbClr val="FFC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t-IT" sz="1200" dirty="0">
                <a:latin typeface="Arial" panose="020B0604020202020204" pitchFamily="34" charset="0"/>
                <a:cs typeface="Arial" panose="020B0604020202020204" pitchFamily="34" charset="0"/>
              </a:rPr>
              <a:t>CREDITO INESISTENTE GENERATO</a:t>
            </a:r>
          </a:p>
          <a:p>
            <a:pPr algn="ctr"/>
            <a:r>
              <a:rPr lang="it-IT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€ 374.701,88</a:t>
            </a:r>
            <a:endParaRPr lang="it-IT" sz="1200" b="1" dirty="0">
              <a:solidFill>
                <a:schemeClr val="accent1">
                  <a:lumMod val="50000"/>
                </a:schemeClr>
              </a:solidFill>
              <a:latin typeface="Segoe UI" panose="020B0502040204020203" pitchFamily="34" charset="0"/>
              <a:ea typeface="Ebrima" panose="02000000000000000000" pitchFamily="2" charset="0"/>
              <a:cs typeface="Segoe UI" panose="020B0502040204020203" pitchFamily="34" charset="0"/>
            </a:endParaRPr>
          </a:p>
        </p:txBody>
      </p:sp>
      <p:sp>
        <p:nvSpPr>
          <p:cNvPr id="41" name="Rettangolo arrotondato 40"/>
          <p:cNvSpPr/>
          <p:nvPr/>
        </p:nvSpPr>
        <p:spPr>
          <a:xfrm>
            <a:off x="3624990" y="5067903"/>
            <a:ext cx="1437683" cy="855967"/>
          </a:xfrm>
          <a:prstGeom prst="roundRect">
            <a:avLst/>
          </a:prstGeom>
          <a:solidFill>
            <a:srgbClr val="FFFF00"/>
          </a:solidFill>
          <a:ln w="28575">
            <a:solidFill>
              <a:srgbClr val="FFC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t-IT" sz="1200" dirty="0">
                <a:latin typeface="Arial" panose="020B0604020202020204" pitchFamily="34" charset="0"/>
                <a:cs typeface="Arial" panose="020B0604020202020204" pitchFamily="34" charset="0"/>
              </a:rPr>
              <a:t>CREDITO INESISTENTE GENERATO</a:t>
            </a:r>
          </a:p>
          <a:p>
            <a:pPr algn="ctr"/>
            <a:r>
              <a:rPr lang="it-IT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€ 562.019,16</a:t>
            </a:r>
            <a:endParaRPr lang="it-IT" sz="1200" b="1" dirty="0">
              <a:solidFill>
                <a:schemeClr val="accent1">
                  <a:lumMod val="50000"/>
                </a:schemeClr>
              </a:solidFill>
              <a:latin typeface="Segoe UI" panose="020B0502040204020203" pitchFamily="34" charset="0"/>
              <a:ea typeface="Ebrima" panose="02000000000000000000" pitchFamily="2" charset="0"/>
              <a:cs typeface="Segoe UI" panose="020B0502040204020203" pitchFamily="34" charset="0"/>
            </a:endParaRPr>
          </a:p>
        </p:txBody>
      </p:sp>
      <p:sp>
        <p:nvSpPr>
          <p:cNvPr id="42" name="Rettangolo arrotondato 41"/>
          <p:cNvSpPr/>
          <p:nvPr/>
        </p:nvSpPr>
        <p:spPr>
          <a:xfrm>
            <a:off x="5270309" y="5067903"/>
            <a:ext cx="1437683" cy="855967"/>
          </a:xfrm>
          <a:prstGeom prst="roundRect">
            <a:avLst/>
          </a:prstGeom>
          <a:solidFill>
            <a:srgbClr val="FFFF00"/>
          </a:solidFill>
          <a:ln w="28575">
            <a:solidFill>
              <a:srgbClr val="FFC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t-IT" sz="1200" dirty="0">
                <a:latin typeface="Arial" panose="020B0604020202020204" pitchFamily="34" charset="0"/>
                <a:cs typeface="Arial" panose="020B0604020202020204" pitchFamily="34" charset="0"/>
              </a:rPr>
              <a:t>CREDITO INESISTENTE GENERATO</a:t>
            </a:r>
          </a:p>
          <a:p>
            <a:pPr algn="ctr"/>
            <a:r>
              <a:rPr lang="it-IT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€ 539.020,10</a:t>
            </a:r>
            <a:endParaRPr lang="it-IT" sz="1200" b="1" dirty="0">
              <a:solidFill>
                <a:schemeClr val="accent1">
                  <a:lumMod val="50000"/>
                </a:schemeClr>
              </a:solidFill>
              <a:latin typeface="Segoe UI" panose="020B0502040204020203" pitchFamily="34" charset="0"/>
              <a:ea typeface="Ebrima" panose="02000000000000000000" pitchFamily="2" charset="0"/>
              <a:cs typeface="Segoe UI" panose="020B0502040204020203" pitchFamily="34" charset="0"/>
            </a:endParaRPr>
          </a:p>
        </p:txBody>
      </p:sp>
      <p:sp>
        <p:nvSpPr>
          <p:cNvPr id="43" name="Rettangolo arrotondato 42"/>
          <p:cNvSpPr/>
          <p:nvPr/>
        </p:nvSpPr>
        <p:spPr>
          <a:xfrm>
            <a:off x="8706523" y="5096258"/>
            <a:ext cx="1437683" cy="855967"/>
          </a:xfrm>
          <a:prstGeom prst="roundRect">
            <a:avLst/>
          </a:prstGeom>
          <a:solidFill>
            <a:srgbClr val="FFFF00"/>
          </a:solidFill>
          <a:ln w="28575">
            <a:solidFill>
              <a:srgbClr val="FFC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t-IT" sz="1200" dirty="0">
                <a:latin typeface="Arial" panose="020B0604020202020204" pitchFamily="34" charset="0"/>
                <a:cs typeface="Arial" panose="020B0604020202020204" pitchFamily="34" charset="0"/>
              </a:rPr>
              <a:t>CREDITO INESISTENTE GENERATO</a:t>
            </a:r>
          </a:p>
          <a:p>
            <a:pPr algn="ctr"/>
            <a:r>
              <a:rPr lang="it-IT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€ 592.865,80</a:t>
            </a:r>
            <a:endParaRPr lang="it-IT" sz="1200" b="1" dirty="0">
              <a:solidFill>
                <a:schemeClr val="accent1">
                  <a:lumMod val="50000"/>
                </a:schemeClr>
              </a:solidFill>
              <a:latin typeface="Segoe UI" panose="020B0502040204020203" pitchFamily="34" charset="0"/>
              <a:ea typeface="Ebrima" panose="02000000000000000000" pitchFamily="2" charset="0"/>
              <a:cs typeface="Segoe UI" panose="020B0502040204020203" pitchFamily="34" charset="0"/>
            </a:endParaRPr>
          </a:p>
        </p:txBody>
      </p:sp>
      <p:sp>
        <p:nvSpPr>
          <p:cNvPr id="44" name="Rettangolo arrotondato 43"/>
          <p:cNvSpPr/>
          <p:nvPr/>
        </p:nvSpPr>
        <p:spPr>
          <a:xfrm>
            <a:off x="6996059" y="5067903"/>
            <a:ext cx="1437683" cy="855967"/>
          </a:xfrm>
          <a:prstGeom prst="roundRect">
            <a:avLst/>
          </a:prstGeom>
          <a:solidFill>
            <a:srgbClr val="FFFF00"/>
          </a:solidFill>
          <a:ln w="28575">
            <a:solidFill>
              <a:srgbClr val="FFC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t-IT" sz="1200" dirty="0">
                <a:latin typeface="Arial" panose="020B0604020202020204" pitchFamily="34" charset="0"/>
                <a:cs typeface="Arial" panose="020B0604020202020204" pitchFamily="34" charset="0"/>
              </a:rPr>
              <a:t>CREDITO INESISTENTE GENERATO</a:t>
            </a:r>
          </a:p>
          <a:p>
            <a:pPr algn="ctr"/>
            <a:r>
              <a:rPr lang="it-IT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€ 458.423,03</a:t>
            </a:r>
            <a:endParaRPr lang="it-IT" sz="1200" b="1" dirty="0">
              <a:solidFill>
                <a:schemeClr val="accent1">
                  <a:lumMod val="50000"/>
                </a:schemeClr>
              </a:solidFill>
              <a:latin typeface="Segoe UI" panose="020B0502040204020203" pitchFamily="34" charset="0"/>
              <a:ea typeface="Ebrima" panose="02000000000000000000" pitchFamily="2" charset="0"/>
              <a:cs typeface="Segoe UI" panose="020B0502040204020203" pitchFamily="34" charset="0"/>
            </a:endParaRPr>
          </a:p>
        </p:txBody>
      </p:sp>
      <p:sp>
        <p:nvSpPr>
          <p:cNvPr id="45" name="Rettangolo arrotondato 44"/>
          <p:cNvSpPr/>
          <p:nvPr/>
        </p:nvSpPr>
        <p:spPr>
          <a:xfrm>
            <a:off x="10351842" y="5096258"/>
            <a:ext cx="1437683" cy="855967"/>
          </a:xfrm>
          <a:prstGeom prst="roundRect">
            <a:avLst/>
          </a:prstGeom>
          <a:solidFill>
            <a:srgbClr val="FFFF00"/>
          </a:solidFill>
          <a:ln w="28575">
            <a:solidFill>
              <a:srgbClr val="FFC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t-IT" sz="1200" dirty="0">
                <a:latin typeface="Arial" panose="020B0604020202020204" pitchFamily="34" charset="0"/>
                <a:cs typeface="Arial" panose="020B0604020202020204" pitchFamily="34" charset="0"/>
              </a:rPr>
              <a:t>CREDITO INESISTENTE GENERATO</a:t>
            </a:r>
          </a:p>
          <a:p>
            <a:pPr algn="ctr"/>
            <a:r>
              <a:rPr lang="it-IT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€ 1.448.542,19</a:t>
            </a:r>
            <a:endParaRPr lang="it-IT" sz="1200" b="1" dirty="0">
              <a:solidFill>
                <a:schemeClr val="accent1">
                  <a:lumMod val="50000"/>
                </a:schemeClr>
              </a:solidFill>
              <a:latin typeface="Segoe UI" panose="020B0502040204020203" pitchFamily="34" charset="0"/>
              <a:ea typeface="Ebrima" panose="02000000000000000000" pitchFamily="2" charset="0"/>
              <a:cs typeface="Segoe UI" panose="020B0502040204020203" pitchFamily="34" charset="0"/>
            </a:endParaRPr>
          </a:p>
        </p:txBody>
      </p:sp>
      <p:sp>
        <p:nvSpPr>
          <p:cNvPr id="46" name="Freccia in giù 45"/>
          <p:cNvSpPr/>
          <p:nvPr/>
        </p:nvSpPr>
        <p:spPr>
          <a:xfrm>
            <a:off x="904226" y="3631600"/>
            <a:ext cx="164180" cy="39706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sz="1200"/>
          </a:p>
        </p:txBody>
      </p:sp>
      <p:sp>
        <p:nvSpPr>
          <p:cNvPr id="47" name="Freccia in giù 46"/>
          <p:cNvSpPr/>
          <p:nvPr/>
        </p:nvSpPr>
        <p:spPr>
          <a:xfrm>
            <a:off x="2502530" y="3625975"/>
            <a:ext cx="164180" cy="39706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sz="1200"/>
          </a:p>
        </p:txBody>
      </p:sp>
      <p:sp>
        <p:nvSpPr>
          <p:cNvPr id="48" name="Freccia in giù 47"/>
          <p:cNvSpPr/>
          <p:nvPr/>
        </p:nvSpPr>
        <p:spPr>
          <a:xfrm>
            <a:off x="4229934" y="3639775"/>
            <a:ext cx="164180" cy="39706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sz="1200"/>
          </a:p>
        </p:txBody>
      </p:sp>
      <p:sp>
        <p:nvSpPr>
          <p:cNvPr id="49" name="Freccia in giù 48"/>
          <p:cNvSpPr/>
          <p:nvPr/>
        </p:nvSpPr>
        <p:spPr>
          <a:xfrm>
            <a:off x="5926756" y="3622672"/>
            <a:ext cx="164180" cy="39706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sz="1200"/>
          </a:p>
        </p:txBody>
      </p:sp>
      <p:sp>
        <p:nvSpPr>
          <p:cNvPr id="50" name="Freccia in giù 49"/>
          <p:cNvSpPr/>
          <p:nvPr/>
        </p:nvSpPr>
        <p:spPr>
          <a:xfrm>
            <a:off x="7611847" y="3631600"/>
            <a:ext cx="164180" cy="39706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sz="1200"/>
          </a:p>
        </p:txBody>
      </p:sp>
      <p:sp>
        <p:nvSpPr>
          <p:cNvPr id="51" name="Freccia in giù 50"/>
          <p:cNvSpPr/>
          <p:nvPr/>
        </p:nvSpPr>
        <p:spPr>
          <a:xfrm>
            <a:off x="9322310" y="3639775"/>
            <a:ext cx="164180" cy="39706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sz="1200"/>
          </a:p>
        </p:txBody>
      </p:sp>
      <p:sp>
        <p:nvSpPr>
          <p:cNvPr id="52" name="Freccia in giù 51"/>
          <p:cNvSpPr/>
          <p:nvPr/>
        </p:nvSpPr>
        <p:spPr>
          <a:xfrm>
            <a:off x="11007059" y="3648314"/>
            <a:ext cx="164180" cy="39706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sz="1200"/>
          </a:p>
        </p:txBody>
      </p:sp>
      <p:sp>
        <p:nvSpPr>
          <p:cNvPr id="53" name="Freccia in giù 52"/>
          <p:cNvSpPr/>
          <p:nvPr/>
        </p:nvSpPr>
        <p:spPr>
          <a:xfrm>
            <a:off x="875523" y="4666775"/>
            <a:ext cx="164180" cy="39706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sz="1200"/>
          </a:p>
        </p:txBody>
      </p:sp>
      <p:sp>
        <p:nvSpPr>
          <p:cNvPr id="54" name="Freccia in giù 53"/>
          <p:cNvSpPr/>
          <p:nvPr/>
        </p:nvSpPr>
        <p:spPr>
          <a:xfrm>
            <a:off x="2465925" y="4670598"/>
            <a:ext cx="164180" cy="39706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sz="1200"/>
          </a:p>
        </p:txBody>
      </p:sp>
      <p:sp>
        <p:nvSpPr>
          <p:cNvPr id="55" name="Freccia in giù 54"/>
          <p:cNvSpPr/>
          <p:nvPr/>
        </p:nvSpPr>
        <p:spPr>
          <a:xfrm>
            <a:off x="4205376" y="4694719"/>
            <a:ext cx="164180" cy="39706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sz="1200"/>
          </a:p>
        </p:txBody>
      </p:sp>
      <p:sp>
        <p:nvSpPr>
          <p:cNvPr id="56" name="Freccia in giù 55"/>
          <p:cNvSpPr/>
          <p:nvPr/>
        </p:nvSpPr>
        <p:spPr>
          <a:xfrm>
            <a:off x="5949592" y="4670598"/>
            <a:ext cx="164180" cy="39706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sz="1200"/>
          </a:p>
        </p:txBody>
      </p:sp>
      <p:sp>
        <p:nvSpPr>
          <p:cNvPr id="57" name="Freccia in giù 56"/>
          <p:cNvSpPr/>
          <p:nvPr/>
        </p:nvSpPr>
        <p:spPr>
          <a:xfrm>
            <a:off x="7620626" y="4670598"/>
            <a:ext cx="164180" cy="39706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sz="1200"/>
          </a:p>
        </p:txBody>
      </p:sp>
      <p:sp>
        <p:nvSpPr>
          <p:cNvPr id="58" name="Freccia in giù 57"/>
          <p:cNvSpPr/>
          <p:nvPr/>
        </p:nvSpPr>
        <p:spPr>
          <a:xfrm>
            <a:off x="9329331" y="4698953"/>
            <a:ext cx="164180" cy="39706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sz="1200"/>
          </a:p>
        </p:txBody>
      </p:sp>
      <p:sp>
        <p:nvSpPr>
          <p:cNvPr id="59" name="Freccia in giù 58"/>
          <p:cNvSpPr/>
          <p:nvPr/>
        </p:nvSpPr>
        <p:spPr>
          <a:xfrm>
            <a:off x="11007059" y="4717755"/>
            <a:ext cx="164180" cy="39706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sz="1200"/>
          </a:p>
        </p:txBody>
      </p:sp>
    </p:spTree>
    <p:extLst>
      <p:ext uri="{BB962C8B-B14F-4D97-AF65-F5344CB8AC3E}">
        <p14:creationId xmlns:p14="http://schemas.microsoft.com/office/powerpoint/2010/main" val="31971080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magine 8" descr="C:\Users\G870792\AppData\Local\Microsoft\Windows\INetCache\Content.MSO\9E2BC1BE.tmp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70684" y="165641"/>
            <a:ext cx="851022" cy="775159"/>
          </a:xfrm>
          <a:prstGeom prst="rect">
            <a:avLst/>
          </a:prstGeom>
          <a:noFill/>
          <a:ln>
            <a:noFill/>
          </a:ln>
        </p:spPr>
      </p:pic>
      <p:pic>
        <p:nvPicPr>
          <p:cNvPr id="10" name="Immagine 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167" y="232914"/>
            <a:ext cx="827715" cy="84003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2" name="Segnaposto numero diapositiva 11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3311106" cy="365125"/>
          </a:xfrm>
        </p:spPr>
        <p:txBody>
          <a:bodyPr/>
          <a:lstStyle/>
          <a:p>
            <a:fld id="{A5D8597F-F85E-413E-9FA4-3669D3C0946F}" type="slidenum">
              <a:rPr lang="it-IT" sz="1400" b="1" smtClean="0">
                <a:solidFill>
                  <a:schemeClr val="tx1"/>
                </a:solidFill>
              </a:rPr>
              <a:t>4</a:t>
            </a:fld>
            <a:endParaRPr lang="it-IT" sz="1400" b="1" dirty="0">
              <a:solidFill>
                <a:schemeClr val="tx1"/>
              </a:solidFill>
            </a:endParaRPr>
          </a:p>
        </p:txBody>
      </p:sp>
      <p:sp>
        <p:nvSpPr>
          <p:cNvPr id="5" name="Rettangolo arrotondato 4"/>
          <p:cNvSpPr/>
          <p:nvPr/>
        </p:nvSpPr>
        <p:spPr>
          <a:xfrm>
            <a:off x="292229" y="1650474"/>
            <a:ext cx="1358825" cy="552568"/>
          </a:xfrm>
          <a:prstGeom prst="roundRect">
            <a:avLst/>
          </a:prstGeom>
          <a:gradFill>
            <a:gsLst>
              <a:gs pos="0">
                <a:schemeClr val="accent4">
                  <a:satMod val="103000"/>
                  <a:lumMod val="102000"/>
                  <a:tint val="94000"/>
                  <a:alpha val="69000"/>
                </a:schemeClr>
              </a:gs>
              <a:gs pos="50000">
                <a:schemeClr val="accent4">
                  <a:satMod val="110000"/>
                  <a:lumMod val="100000"/>
                  <a:shade val="100000"/>
                </a:schemeClr>
              </a:gs>
              <a:gs pos="100000">
                <a:schemeClr val="accent4">
                  <a:lumMod val="99000"/>
                  <a:satMod val="120000"/>
                  <a:shade val="78000"/>
                </a:schemeClr>
              </a:gs>
            </a:gsLst>
          </a:gradFill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ts val="600"/>
              </a:spcBef>
            </a:pPr>
            <a:r>
              <a:rPr lang="it-IT" sz="1200" b="1" dirty="0">
                <a:solidFill>
                  <a:schemeClr val="accent1">
                    <a:lumMod val="50000"/>
                  </a:schemeClr>
                </a:solidFill>
              </a:rPr>
              <a:t>FABBRICATO </a:t>
            </a:r>
            <a:r>
              <a:rPr lang="it-IT" sz="1200" b="1" dirty="0">
                <a:solidFill>
                  <a:schemeClr val="accent1">
                    <a:lumMod val="50000"/>
                  </a:schemeClr>
                </a:solidFill>
              </a:rPr>
              <a:t>CONDOMINIALE  </a:t>
            </a:r>
          </a:p>
        </p:txBody>
      </p:sp>
      <p:sp>
        <p:nvSpPr>
          <p:cNvPr id="6" name="Freccia in giù 5"/>
          <p:cNvSpPr/>
          <p:nvPr/>
        </p:nvSpPr>
        <p:spPr>
          <a:xfrm>
            <a:off x="876547" y="2207988"/>
            <a:ext cx="164180" cy="39706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sz="1200"/>
          </a:p>
        </p:txBody>
      </p:sp>
      <p:sp>
        <p:nvSpPr>
          <p:cNvPr id="7" name="Freccia in giù 6"/>
          <p:cNvSpPr/>
          <p:nvPr/>
        </p:nvSpPr>
        <p:spPr>
          <a:xfrm>
            <a:off x="4252476" y="2207988"/>
            <a:ext cx="164180" cy="39706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sz="1200"/>
          </a:p>
        </p:txBody>
      </p:sp>
      <p:sp>
        <p:nvSpPr>
          <p:cNvPr id="8" name="Freccia in giù 7"/>
          <p:cNvSpPr/>
          <p:nvPr/>
        </p:nvSpPr>
        <p:spPr>
          <a:xfrm>
            <a:off x="5922317" y="2183866"/>
            <a:ext cx="164180" cy="39706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sz="1200"/>
          </a:p>
        </p:txBody>
      </p:sp>
      <p:sp>
        <p:nvSpPr>
          <p:cNvPr id="11" name="Freccia in giù 10"/>
          <p:cNvSpPr/>
          <p:nvPr/>
        </p:nvSpPr>
        <p:spPr>
          <a:xfrm>
            <a:off x="7607408" y="2166409"/>
            <a:ext cx="164180" cy="39706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sz="1200"/>
          </a:p>
        </p:txBody>
      </p:sp>
      <p:sp>
        <p:nvSpPr>
          <p:cNvPr id="13" name="Freccia in giù 12"/>
          <p:cNvSpPr/>
          <p:nvPr/>
        </p:nvSpPr>
        <p:spPr>
          <a:xfrm>
            <a:off x="10949476" y="2166409"/>
            <a:ext cx="164180" cy="42118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sz="1200"/>
          </a:p>
        </p:txBody>
      </p:sp>
      <p:grpSp>
        <p:nvGrpSpPr>
          <p:cNvPr id="14" name="Gruppo 13"/>
          <p:cNvGrpSpPr/>
          <p:nvPr/>
        </p:nvGrpSpPr>
        <p:grpSpPr>
          <a:xfrm>
            <a:off x="2270588" y="422886"/>
            <a:ext cx="6996615" cy="756138"/>
            <a:chOff x="388211" y="824211"/>
            <a:chExt cx="5434963" cy="531360"/>
          </a:xfrm>
        </p:grpSpPr>
        <p:sp>
          <p:nvSpPr>
            <p:cNvPr id="15" name="Rettangolo arrotondato 14"/>
            <p:cNvSpPr/>
            <p:nvPr/>
          </p:nvSpPr>
          <p:spPr>
            <a:xfrm>
              <a:off x="388211" y="824211"/>
              <a:ext cx="5434963" cy="531360"/>
            </a:xfrm>
            <a:prstGeom prst="roundRect">
              <a:avLst/>
            </a:prstGeom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5">
                <a:hueOff val="-1838336"/>
                <a:satOff val="-2557"/>
                <a:lumOff val="-981"/>
                <a:alphaOff val="0"/>
              </a:schemeClr>
            </a:fillRef>
            <a:effectRef idx="3">
              <a:schemeClr val="accent5">
                <a:hueOff val="-1838336"/>
                <a:satOff val="-2557"/>
                <a:lumOff val="-981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6" name="CasellaDiTesto 15"/>
            <p:cNvSpPr txBox="1"/>
            <p:nvPr/>
          </p:nvSpPr>
          <p:spPr>
            <a:xfrm>
              <a:off x="414150" y="906981"/>
              <a:ext cx="5383085" cy="351097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05429" tIns="0" rIns="205429" bIns="0" numCol="1" spcCol="1270" anchor="ctr" anchorCtr="0">
              <a:noAutofit/>
            </a:bodyPr>
            <a:lstStyle/>
            <a:p>
              <a:pPr lvl="0" algn="ctr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it-IT" altLang="it-IT" sz="2400" b="1" dirty="0" smtClean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Segoe UI" panose="020B0502040204020203" pitchFamily="34" charset="0"/>
                  <a:cs typeface="Segoe UI" panose="020B0502040204020203" pitchFamily="34" charset="0"/>
                </a:rPr>
                <a:t>CREDITI INESISTENTI GENERATI</a:t>
              </a:r>
              <a:endParaRPr lang="it-IT" sz="2400" b="1" kern="1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</p:grpSp>
      <p:sp>
        <p:nvSpPr>
          <p:cNvPr id="17" name="Rettangolo arrotondato 16"/>
          <p:cNvSpPr/>
          <p:nvPr/>
        </p:nvSpPr>
        <p:spPr>
          <a:xfrm>
            <a:off x="1968126" y="1650473"/>
            <a:ext cx="1358825" cy="552568"/>
          </a:xfrm>
          <a:prstGeom prst="roundRect">
            <a:avLst/>
          </a:prstGeom>
          <a:gradFill>
            <a:gsLst>
              <a:gs pos="0">
                <a:schemeClr val="accent4">
                  <a:satMod val="103000"/>
                  <a:lumMod val="102000"/>
                  <a:tint val="94000"/>
                  <a:alpha val="69000"/>
                </a:schemeClr>
              </a:gs>
              <a:gs pos="50000">
                <a:schemeClr val="accent4">
                  <a:satMod val="110000"/>
                  <a:lumMod val="100000"/>
                  <a:shade val="100000"/>
                </a:schemeClr>
              </a:gs>
              <a:gs pos="100000">
                <a:schemeClr val="accent4">
                  <a:lumMod val="99000"/>
                  <a:satMod val="120000"/>
                  <a:shade val="78000"/>
                </a:schemeClr>
              </a:gs>
            </a:gsLst>
          </a:gradFill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ts val="600"/>
              </a:spcBef>
            </a:pPr>
            <a:r>
              <a:rPr lang="it-IT" sz="1200" b="1" dirty="0">
                <a:solidFill>
                  <a:schemeClr val="accent1">
                    <a:lumMod val="50000"/>
                  </a:schemeClr>
                </a:solidFill>
              </a:rPr>
              <a:t>FABBRICATO </a:t>
            </a:r>
            <a:r>
              <a:rPr lang="it-IT" sz="1200" b="1" dirty="0">
                <a:solidFill>
                  <a:schemeClr val="accent1">
                    <a:lumMod val="50000"/>
                  </a:schemeClr>
                </a:solidFill>
              </a:rPr>
              <a:t>CONDOMINIALE </a:t>
            </a:r>
          </a:p>
        </p:txBody>
      </p:sp>
      <p:sp>
        <p:nvSpPr>
          <p:cNvPr id="18" name="Rettangolo arrotondato 17"/>
          <p:cNvSpPr/>
          <p:nvPr/>
        </p:nvSpPr>
        <p:spPr>
          <a:xfrm>
            <a:off x="3639294" y="1650473"/>
            <a:ext cx="1358825" cy="552568"/>
          </a:xfrm>
          <a:prstGeom prst="roundRect">
            <a:avLst/>
          </a:prstGeom>
          <a:gradFill>
            <a:gsLst>
              <a:gs pos="0">
                <a:schemeClr val="accent4">
                  <a:satMod val="103000"/>
                  <a:lumMod val="102000"/>
                  <a:tint val="94000"/>
                  <a:alpha val="69000"/>
                </a:schemeClr>
              </a:gs>
              <a:gs pos="50000">
                <a:schemeClr val="accent4">
                  <a:satMod val="110000"/>
                  <a:lumMod val="100000"/>
                  <a:shade val="100000"/>
                </a:schemeClr>
              </a:gs>
              <a:gs pos="100000">
                <a:schemeClr val="accent4">
                  <a:lumMod val="99000"/>
                  <a:satMod val="120000"/>
                  <a:shade val="78000"/>
                </a:schemeClr>
              </a:gs>
            </a:gsLst>
          </a:gradFill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ts val="600"/>
              </a:spcBef>
            </a:pPr>
            <a:r>
              <a:rPr lang="it-IT" sz="1200" b="1" dirty="0" smtClean="0">
                <a:solidFill>
                  <a:schemeClr val="accent1">
                    <a:lumMod val="50000"/>
                  </a:schemeClr>
                </a:solidFill>
              </a:rPr>
              <a:t>CASA SINGOLA</a:t>
            </a:r>
          </a:p>
        </p:txBody>
      </p:sp>
      <p:sp>
        <p:nvSpPr>
          <p:cNvPr id="19" name="Rettangolo arrotondato 18"/>
          <p:cNvSpPr/>
          <p:nvPr/>
        </p:nvSpPr>
        <p:spPr>
          <a:xfrm>
            <a:off x="5324385" y="1649344"/>
            <a:ext cx="1358825" cy="536239"/>
          </a:xfrm>
          <a:prstGeom prst="roundRect">
            <a:avLst/>
          </a:prstGeom>
          <a:gradFill>
            <a:gsLst>
              <a:gs pos="0">
                <a:schemeClr val="accent4">
                  <a:satMod val="103000"/>
                  <a:lumMod val="102000"/>
                  <a:tint val="94000"/>
                  <a:alpha val="69000"/>
                </a:schemeClr>
              </a:gs>
              <a:gs pos="50000">
                <a:schemeClr val="accent4">
                  <a:satMod val="110000"/>
                  <a:lumMod val="100000"/>
                  <a:shade val="100000"/>
                </a:schemeClr>
              </a:gs>
              <a:gs pos="100000">
                <a:schemeClr val="accent4">
                  <a:lumMod val="99000"/>
                  <a:satMod val="120000"/>
                  <a:shade val="78000"/>
                </a:schemeClr>
              </a:gs>
            </a:gsLst>
          </a:gradFill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ts val="600"/>
              </a:spcBef>
            </a:pPr>
            <a:r>
              <a:rPr lang="it-IT" sz="1200" b="1" dirty="0" smtClean="0">
                <a:solidFill>
                  <a:schemeClr val="accent1">
                    <a:lumMod val="50000"/>
                  </a:schemeClr>
                </a:solidFill>
              </a:rPr>
              <a:t>VILLINO</a:t>
            </a:r>
          </a:p>
        </p:txBody>
      </p:sp>
      <p:sp>
        <p:nvSpPr>
          <p:cNvPr id="20" name="Rettangolo arrotondato 19"/>
          <p:cNvSpPr/>
          <p:nvPr/>
        </p:nvSpPr>
        <p:spPr>
          <a:xfrm>
            <a:off x="7030769" y="1633016"/>
            <a:ext cx="1302792" cy="541730"/>
          </a:xfrm>
          <a:prstGeom prst="roundRect">
            <a:avLst/>
          </a:prstGeom>
          <a:gradFill>
            <a:gsLst>
              <a:gs pos="0">
                <a:schemeClr val="accent4">
                  <a:satMod val="103000"/>
                  <a:lumMod val="102000"/>
                  <a:tint val="94000"/>
                  <a:alpha val="69000"/>
                </a:schemeClr>
              </a:gs>
              <a:gs pos="50000">
                <a:schemeClr val="accent4">
                  <a:satMod val="110000"/>
                  <a:lumMod val="100000"/>
                  <a:shade val="100000"/>
                </a:schemeClr>
              </a:gs>
              <a:gs pos="100000">
                <a:schemeClr val="accent4">
                  <a:lumMod val="99000"/>
                  <a:satMod val="120000"/>
                  <a:shade val="78000"/>
                </a:schemeClr>
              </a:gs>
            </a:gsLst>
          </a:gradFill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ts val="600"/>
              </a:spcBef>
            </a:pPr>
            <a:r>
              <a:rPr lang="it-IT" sz="1200" b="1" dirty="0">
                <a:solidFill>
                  <a:schemeClr val="accent1">
                    <a:lumMod val="50000"/>
                  </a:schemeClr>
                </a:solidFill>
              </a:rPr>
              <a:t>FABBRICATO </a:t>
            </a:r>
            <a:r>
              <a:rPr lang="it-IT" sz="1200" b="1" dirty="0" smtClean="0">
                <a:solidFill>
                  <a:schemeClr val="accent1">
                    <a:lumMod val="50000"/>
                  </a:schemeClr>
                </a:solidFill>
              </a:rPr>
              <a:t>CONDOMINIALE</a:t>
            </a:r>
            <a:endParaRPr lang="it-IT" sz="12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21" name="Rettangolo arrotondato 20"/>
          <p:cNvSpPr/>
          <p:nvPr/>
        </p:nvSpPr>
        <p:spPr>
          <a:xfrm>
            <a:off x="8693304" y="1627482"/>
            <a:ext cx="1358825" cy="552568"/>
          </a:xfrm>
          <a:prstGeom prst="roundRect">
            <a:avLst/>
          </a:prstGeom>
          <a:gradFill>
            <a:gsLst>
              <a:gs pos="0">
                <a:schemeClr val="accent4">
                  <a:satMod val="103000"/>
                  <a:lumMod val="102000"/>
                  <a:tint val="94000"/>
                  <a:alpha val="69000"/>
                </a:schemeClr>
              </a:gs>
              <a:gs pos="50000">
                <a:schemeClr val="accent4">
                  <a:satMod val="110000"/>
                  <a:lumMod val="100000"/>
                  <a:shade val="100000"/>
                </a:schemeClr>
              </a:gs>
              <a:gs pos="100000">
                <a:schemeClr val="accent4">
                  <a:lumMod val="99000"/>
                  <a:satMod val="120000"/>
                  <a:shade val="78000"/>
                </a:schemeClr>
              </a:gs>
            </a:gsLst>
          </a:gradFill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ts val="600"/>
              </a:spcBef>
            </a:pPr>
            <a:r>
              <a:rPr lang="it-IT" sz="1200" b="1" dirty="0">
                <a:solidFill>
                  <a:schemeClr val="accent1">
                    <a:lumMod val="50000"/>
                  </a:schemeClr>
                </a:solidFill>
              </a:rPr>
              <a:t>FABBRICATO </a:t>
            </a:r>
            <a:r>
              <a:rPr lang="it-IT" sz="1200" b="1" dirty="0" smtClean="0">
                <a:solidFill>
                  <a:schemeClr val="accent1">
                    <a:lumMod val="50000"/>
                  </a:schemeClr>
                </a:solidFill>
              </a:rPr>
              <a:t>CONDOMINIALE</a:t>
            </a:r>
            <a:endParaRPr lang="it-IT" sz="12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22" name="Rettangolo arrotondato 21"/>
          <p:cNvSpPr/>
          <p:nvPr/>
        </p:nvSpPr>
        <p:spPr>
          <a:xfrm>
            <a:off x="10338623" y="1627482"/>
            <a:ext cx="1358825" cy="552568"/>
          </a:xfrm>
          <a:prstGeom prst="roundRect">
            <a:avLst/>
          </a:prstGeom>
          <a:gradFill>
            <a:gsLst>
              <a:gs pos="0">
                <a:schemeClr val="accent4">
                  <a:satMod val="103000"/>
                  <a:lumMod val="102000"/>
                  <a:tint val="94000"/>
                  <a:alpha val="69000"/>
                </a:schemeClr>
              </a:gs>
              <a:gs pos="50000">
                <a:schemeClr val="accent4">
                  <a:satMod val="110000"/>
                  <a:lumMod val="100000"/>
                  <a:shade val="100000"/>
                </a:schemeClr>
              </a:gs>
              <a:gs pos="100000">
                <a:schemeClr val="accent4">
                  <a:lumMod val="99000"/>
                  <a:satMod val="120000"/>
                  <a:shade val="78000"/>
                </a:schemeClr>
              </a:gs>
            </a:gsLst>
          </a:gradFill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ts val="600"/>
              </a:spcBef>
            </a:pPr>
            <a:r>
              <a:rPr lang="it-IT" sz="1200" b="1" dirty="0">
                <a:solidFill>
                  <a:schemeClr val="accent1">
                    <a:lumMod val="50000"/>
                  </a:schemeClr>
                </a:solidFill>
              </a:rPr>
              <a:t>FABBRICATO </a:t>
            </a:r>
            <a:r>
              <a:rPr lang="it-IT" sz="1200" b="1" dirty="0" smtClean="0">
                <a:solidFill>
                  <a:schemeClr val="accent1">
                    <a:lumMod val="50000"/>
                  </a:schemeClr>
                </a:solidFill>
              </a:rPr>
              <a:t>CONDOMINIALE</a:t>
            </a:r>
            <a:endParaRPr lang="it-IT" sz="12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23" name="Freccia in giù 22"/>
          <p:cNvSpPr/>
          <p:nvPr/>
        </p:nvSpPr>
        <p:spPr>
          <a:xfrm>
            <a:off x="2565448" y="2207988"/>
            <a:ext cx="164180" cy="39706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sz="1200"/>
          </a:p>
        </p:txBody>
      </p:sp>
      <p:sp>
        <p:nvSpPr>
          <p:cNvPr id="24" name="Freccia in giù 23"/>
          <p:cNvSpPr/>
          <p:nvPr/>
        </p:nvSpPr>
        <p:spPr>
          <a:xfrm>
            <a:off x="9311997" y="2174746"/>
            <a:ext cx="164180" cy="39706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sz="1200"/>
          </a:p>
        </p:txBody>
      </p:sp>
      <p:sp>
        <p:nvSpPr>
          <p:cNvPr id="25" name="Rettangolo arrotondato 24"/>
          <p:cNvSpPr/>
          <p:nvPr/>
        </p:nvSpPr>
        <p:spPr>
          <a:xfrm>
            <a:off x="307642" y="2690732"/>
            <a:ext cx="1437683" cy="855967"/>
          </a:xfrm>
          <a:prstGeom prst="roundRect">
            <a:avLst/>
          </a:prstGeom>
          <a:solidFill>
            <a:srgbClr val="FFFF00"/>
          </a:solidFill>
          <a:ln w="28575">
            <a:solidFill>
              <a:srgbClr val="FFC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t-IT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CREDITO INESISTENTE GENERATO</a:t>
            </a:r>
            <a:endParaRPr lang="it-IT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it-IT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€ 787.531,60</a:t>
            </a:r>
            <a:endParaRPr lang="it-IT" sz="1200" b="1" dirty="0">
              <a:solidFill>
                <a:schemeClr val="accent1">
                  <a:lumMod val="50000"/>
                </a:schemeClr>
              </a:solidFill>
              <a:latin typeface="Segoe UI" panose="020B0502040204020203" pitchFamily="34" charset="0"/>
              <a:ea typeface="Ebrima" panose="02000000000000000000" pitchFamily="2" charset="0"/>
              <a:cs typeface="Segoe UI" panose="020B0502040204020203" pitchFamily="34" charset="0"/>
            </a:endParaRPr>
          </a:p>
        </p:txBody>
      </p:sp>
      <p:sp>
        <p:nvSpPr>
          <p:cNvPr id="26" name="Rettangolo arrotondato 25"/>
          <p:cNvSpPr/>
          <p:nvPr/>
        </p:nvSpPr>
        <p:spPr>
          <a:xfrm>
            <a:off x="1944111" y="2688257"/>
            <a:ext cx="1437683" cy="855967"/>
          </a:xfrm>
          <a:prstGeom prst="roundRect">
            <a:avLst/>
          </a:prstGeom>
          <a:solidFill>
            <a:srgbClr val="FFFF00"/>
          </a:solidFill>
          <a:ln w="28575">
            <a:solidFill>
              <a:srgbClr val="FFC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t-IT" sz="1200" dirty="0">
                <a:latin typeface="Arial" panose="020B0604020202020204" pitchFamily="34" charset="0"/>
                <a:cs typeface="Arial" panose="020B0604020202020204" pitchFamily="34" charset="0"/>
              </a:rPr>
              <a:t>CREDITO INESISTENTE GENERATO</a:t>
            </a:r>
          </a:p>
          <a:p>
            <a:pPr algn="ctr"/>
            <a:r>
              <a:rPr lang="it-IT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€ 374.701,88</a:t>
            </a:r>
            <a:endParaRPr lang="it-IT" sz="1200" b="1" dirty="0">
              <a:solidFill>
                <a:schemeClr val="accent1">
                  <a:lumMod val="50000"/>
                </a:schemeClr>
              </a:solidFill>
              <a:latin typeface="Segoe UI" panose="020B0502040204020203" pitchFamily="34" charset="0"/>
              <a:ea typeface="Ebrima" panose="02000000000000000000" pitchFamily="2" charset="0"/>
              <a:cs typeface="Segoe UI" panose="020B0502040204020203" pitchFamily="34" charset="0"/>
            </a:endParaRPr>
          </a:p>
        </p:txBody>
      </p:sp>
      <p:sp>
        <p:nvSpPr>
          <p:cNvPr id="27" name="Rettangolo arrotondato 26"/>
          <p:cNvSpPr/>
          <p:nvPr/>
        </p:nvSpPr>
        <p:spPr>
          <a:xfrm>
            <a:off x="3654430" y="2688257"/>
            <a:ext cx="1437683" cy="855967"/>
          </a:xfrm>
          <a:prstGeom prst="roundRect">
            <a:avLst/>
          </a:prstGeom>
          <a:solidFill>
            <a:srgbClr val="FFFF00"/>
          </a:solidFill>
          <a:ln w="28575">
            <a:solidFill>
              <a:srgbClr val="FFC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t-IT" sz="1200" dirty="0">
                <a:latin typeface="Arial" panose="020B0604020202020204" pitchFamily="34" charset="0"/>
                <a:cs typeface="Arial" panose="020B0604020202020204" pitchFamily="34" charset="0"/>
              </a:rPr>
              <a:t>CREDITO INESISTENTE GENERATO</a:t>
            </a:r>
          </a:p>
          <a:p>
            <a:pPr algn="ctr"/>
            <a:r>
              <a:rPr lang="it-IT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€ 562.019,16</a:t>
            </a:r>
            <a:endParaRPr lang="it-IT" sz="1200" b="1" dirty="0">
              <a:solidFill>
                <a:schemeClr val="accent1">
                  <a:lumMod val="50000"/>
                </a:schemeClr>
              </a:solidFill>
              <a:latin typeface="Segoe UI" panose="020B0502040204020203" pitchFamily="34" charset="0"/>
              <a:ea typeface="Ebrima" panose="02000000000000000000" pitchFamily="2" charset="0"/>
              <a:cs typeface="Segoe UI" panose="020B0502040204020203" pitchFamily="34" charset="0"/>
            </a:endParaRPr>
          </a:p>
        </p:txBody>
      </p:sp>
      <p:sp>
        <p:nvSpPr>
          <p:cNvPr id="28" name="Rettangolo arrotondato 27"/>
          <p:cNvSpPr/>
          <p:nvPr/>
        </p:nvSpPr>
        <p:spPr>
          <a:xfrm>
            <a:off x="5299749" y="2688257"/>
            <a:ext cx="1437683" cy="855967"/>
          </a:xfrm>
          <a:prstGeom prst="roundRect">
            <a:avLst/>
          </a:prstGeom>
          <a:solidFill>
            <a:srgbClr val="FFFF00"/>
          </a:solidFill>
          <a:ln w="28575">
            <a:solidFill>
              <a:srgbClr val="FFC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t-IT" sz="1200" dirty="0">
                <a:latin typeface="Arial" panose="020B0604020202020204" pitchFamily="34" charset="0"/>
                <a:cs typeface="Arial" panose="020B0604020202020204" pitchFamily="34" charset="0"/>
              </a:rPr>
              <a:t>CREDITO INESISTENTE GENERATO</a:t>
            </a:r>
          </a:p>
          <a:p>
            <a:pPr algn="ctr"/>
            <a:r>
              <a:rPr lang="it-IT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€ 539.020,10</a:t>
            </a:r>
            <a:endParaRPr lang="it-IT" sz="1200" b="1" dirty="0">
              <a:solidFill>
                <a:schemeClr val="accent1">
                  <a:lumMod val="50000"/>
                </a:schemeClr>
              </a:solidFill>
              <a:latin typeface="Segoe UI" panose="020B0502040204020203" pitchFamily="34" charset="0"/>
              <a:ea typeface="Ebrima" panose="02000000000000000000" pitchFamily="2" charset="0"/>
              <a:cs typeface="Segoe UI" panose="020B0502040204020203" pitchFamily="34" charset="0"/>
            </a:endParaRPr>
          </a:p>
        </p:txBody>
      </p:sp>
      <p:sp>
        <p:nvSpPr>
          <p:cNvPr id="29" name="Rettangolo arrotondato 28"/>
          <p:cNvSpPr/>
          <p:nvPr/>
        </p:nvSpPr>
        <p:spPr>
          <a:xfrm>
            <a:off x="8735963" y="2716612"/>
            <a:ext cx="1437683" cy="855967"/>
          </a:xfrm>
          <a:prstGeom prst="roundRect">
            <a:avLst/>
          </a:prstGeom>
          <a:solidFill>
            <a:srgbClr val="FFFF00"/>
          </a:solidFill>
          <a:ln w="28575">
            <a:solidFill>
              <a:srgbClr val="FFC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t-IT" sz="1200" dirty="0">
                <a:latin typeface="Arial" panose="020B0604020202020204" pitchFamily="34" charset="0"/>
                <a:cs typeface="Arial" panose="020B0604020202020204" pitchFamily="34" charset="0"/>
              </a:rPr>
              <a:t>CREDITO INESISTENTE GENERATO</a:t>
            </a:r>
          </a:p>
          <a:p>
            <a:pPr algn="ctr"/>
            <a:r>
              <a:rPr lang="it-IT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€ 592.865,80</a:t>
            </a:r>
            <a:endParaRPr lang="it-IT" sz="1200" b="1" dirty="0">
              <a:solidFill>
                <a:schemeClr val="accent1">
                  <a:lumMod val="50000"/>
                </a:schemeClr>
              </a:solidFill>
              <a:latin typeface="Segoe UI" panose="020B0502040204020203" pitchFamily="34" charset="0"/>
              <a:ea typeface="Ebrima" panose="02000000000000000000" pitchFamily="2" charset="0"/>
              <a:cs typeface="Segoe UI" panose="020B0502040204020203" pitchFamily="34" charset="0"/>
            </a:endParaRPr>
          </a:p>
        </p:txBody>
      </p:sp>
      <p:sp>
        <p:nvSpPr>
          <p:cNvPr id="30" name="Rettangolo arrotondato 29"/>
          <p:cNvSpPr/>
          <p:nvPr/>
        </p:nvSpPr>
        <p:spPr>
          <a:xfrm>
            <a:off x="7025499" y="2688257"/>
            <a:ext cx="1437683" cy="855967"/>
          </a:xfrm>
          <a:prstGeom prst="roundRect">
            <a:avLst/>
          </a:prstGeom>
          <a:solidFill>
            <a:srgbClr val="FFFF00"/>
          </a:solidFill>
          <a:ln w="28575">
            <a:solidFill>
              <a:srgbClr val="FFC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t-IT" sz="1200" dirty="0">
                <a:latin typeface="Arial" panose="020B0604020202020204" pitchFamily="34" charset="0"/>
                <a:cs typeface="Arial" panose="020B0604020202020204" pitchFamily="34" charset="0"/>
              </a:rPr>
              <a:t>CREDITO INESISTENTE GENERATO</a:t>
            </a:r>
          </a:p>
          <a:p>
            <a:pPr algn="ctr"/>
            <a:r>
              <a:rPr lang="it-IT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€ 458.423,03</a:t>
            </a:r>
            <a:endParaRPr lang="it-IT" sz="1200" b="1" dirty="0">
              <a:solidFill>
                <a:schemeClr val="accent1">
                  <a:lumMod val="50000"/>
                </a:schemeClr>
              </a:solidFill>
              <a:latin typeface="Segoe UI" panose="020B0502040204020203" pitchFamily="34" charset="0"/>
              <a:ea typeface="Ebrima" panose="02000000000000000000" pitchFamily="2" charset="0"/>
              <a:cs typeface="Segoe UI" panose="020B0502040204020203" pitchFamily="34" charset="0"/>
            </a:endParaRPr>
          </a:p>
        </p:txBody>
      </p:sp>
      <p:sp>
        <p:nvSpPr>
          <p:cNvPr id="31" name="Rettangolo arrotondato 30"/>
          <p:cNvSpPr/>
          <p:nvPr/>
        </p:nvSpPr>
        <p:spPr>
          <a:xfrm>
            <a:off x="10338623" y="2716612"/>
            <a:ext cx="1437683" cy="855967"/>
          </a:xfrm>
          <a:prstGeom prst="roundRect">
            <a:avLst/>
          </a:prstGeom>
          <a:solidFill>
            <a:srgbClr val="FFFF00"/>
          </a:solidFill>
          <a:ln w="28575">
            <a:solidFill>
              <a:srgbClr val="FFC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t-IT" sz="1200" dirty="0">
                <a:latin typeface="Arial" panose="020B0604020202020204" pitchFamily="34" charset="0"/>
                <a:cs typeface="Arial" panose="020B0604020202020204" pitchFamily="34" charset="0"/>
              </a:rPr>
              <a:t>CREDITO INESISTENTE GENERATO</a:t>
            </a:r>
          </a:p>
          <a:p>
            <a:pPr algn="ctr"/>
            <a:r>
              <a:rPr lang="it-IT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€ 1.448.542,19</a:t>
            </a:r>
            <a:endParaRPr lang="it-IT" sz="1200" b="1" dirty="0">
              <a:solidFill>
                <a:schemeClr val="accent1">
                  <a:lumMod val="50000"/>
                </a:schemeClr>
              </a:solidFill>
              <a:latin typeface="Segoe UI" panose="020B0502040204020203" pitchFamily="34" charset="0"/>
              <a:ea typeface="Ebrima" panose="02000000000000000000" pitchFamily="2" charset="0"/>
              <a:cs typeface="Segoe UI" panose="020B0502040204020203" pitchFamily="34" charset="0"/>
            </a:endParaRPr>
          </a:p>
        </p:txBody>
      </p:sp>
      <p:sp>
        <p:nvSpPr>
          <p:cNvPr id="32" name="Rettangolo arrotondato 31"/>
          <p:cNvSpPr/>
          <p:nvPr/>
        </p:nvSpPr>
        <p:spPr>
          <a:xfrm>
            <a:off x="2072295" y="4344739"/>
            <a:ext cx="7037199" cy="1340068"/>
          </a:xfrm>
          <a:prstGeom prst="roundRect">
            <a:avLst/>
          </a:prstGeom>
          <a:solidFill>
            <a:srgbClr val="FF0000"/>
          </a:solidFill>
          <a:ln w="28575">
            <a:solidFill>
              <a:srgbClr val="FFC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t-IT" sz="2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TOTALE DEI CREDITI INESISTENTI GENERATI</a:t>
            </a:r>
            <a:endParaRPr lang="it-IT" sz="2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it-IT" sz="2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€ 4.763.103,76</a:t>
            </a:r>
            <a:endParaRPr lang="it-IT" sz="2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041680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magine 8" descr="C:\Users\G870792\AppData\Local\Microsoft\Windows\INetCache\Content.MSO\9E2BC1BE.tmp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70684" y="165641"/>
            <a:ext cx="851022" cy="775159"/>
          </a:xfrm>
          <a:prstGeom prst="rect">
            <a:avLst/>
          </a:prstGeom>
          <a:noFill/>
          <a:ln>
            <a:noFill/>
          </a:ln>
        </p:spPr>
      </p:pic>
      <p:pic>
        <p:nvPicPr>
          <p:cNvPr id="10" name="Immagine 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167" y="232914"/>
            <a:ext cx="827715" cy="84003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2" name="Segnaposto numero diapositiva 11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3311106" cy="365125"/>
          </a:xfrm>
        </p:spPr>
        <p:txBody>
          <a:bodyPr/>
          <a:lstStyle/>
          <a:p>
            <a:fld id="{A5D8597F-F85E-413E-9FA4-3669D3C0946F}" type="slidenum">
              <a:rPr lang="it-IT" sz="1400" b="1" smtClean="0">
                <a:solidFill>
                  <a:schemeClr val="tx1"/>
                </a:solidFill>
              </a:rPr>
              <a:t>5</a:t>
            </a:fld>
            <a:endParaRPr lang="it-IT" sz="1400" b="1" dirty="0">
              <a:solidFill>
                <a:schemeClr val="tx1"/>
              </a:solidFill>
            </a:endParaRPr>
          </a:p>
        </p:txBody>
      </p:sp>
      <p:sp>
        <p:nvSpPr>
          <p:cNvPr id="5" name="Rettangolo arrotondato 4"/>
          <p:cNvSpPr/>
          <p:nvPr/>
        </p:nvSpPr>
        <p:spPr>
          <a:xfrm>
            <a:off x="362953" y="1761816"/>
            <a:ext cx="1358825" cy="552568"/>
          </a:xfrm>
          <a:prstGeom prst="roundRect">
            <a:avLst/>
          </a:prstGeom>
          <a:gradFill>
            <a:gsLst>
              <a:gs pos="0">
                <a:schemeClr val="accent4">
                  <a:satMod val="103000"/>
                  <a:lumMod val="102000"/>
                  <a:tint val="94000"/>
                  <a:alpha val="69000"/>
                </a:schemeClr>
              </a:gs>
              <a:gs pos="50000">
                <a:schemeClr val="accent4">
                  <a:satMod val="110000"/>
                  <a:lumMod val="100000"/>
                  <a:shade val="100000"/>
                </a:schemeClr>
              </a:gs>
              <a:gs pos="100000">
                <a:schemeClr val="accent4">
                  <a:lumMod val="99000"/>
                  <a:satMod val="120000"/>
                  <a:shade val="78000"/>
                </a:schemeClr>
              </a:gs>
            </a:gsLst>
          </a:gradFill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ts val="600"/>
              </a:spcBef>
            </a:pPr>
            <a:r>
              <a:rPr lang="it-IT" sz="1200" b="1" dirty="0">
                <a:solidFill>
                  <a:schemeClr val="accent1">
                    <a:lumMod val="50000"/>
                  </a:schemeClr>
                </a:solidFill>
              </a:rPr>
              <a:t>FABBRICATO </a:t>
            </a:r>
            <a:r>
              <a:rPr lang="it-IT" sz="1200" b="1" dirty="0">
                <a:solidFill>
                  <a:schemeClr val="accent1">
                    <a:lumMod val="50000"/>
                  </a:schemeClr>
                </a:solidFill>
              </a:rPr>
              <a:t>CONDOMINIALE  </a:t>
            </a:r>
          </a:p>
        </p:txBody>
      </p:sp>
      <p:sp>
        <p:nvSpPr>
          <p:cNvPr id="6" name="Freccia in giù 5"/>
          <p:cNvSpPr/>
          <p:nvPr/>
        </p:nvSpPr>
        <p:spPr>
          <a:xfrm>
            <a:off x="957738" y="2338505"/>
            <a:ext cx="164180" cy="39706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sz="1200"/>
          </a:p>
        </p:txBody>
      </p:sp>
      <p:sp>
        <p:nvSpPr>
          <p:cNvPr id="7" name="Freccia in giù 6"/>
          <p:cNvSpPr/>
          <p:nvPr/>
        </p:nvSpPr>
        <p:spPr>
          <a:xfrm>
            <a:off x="4323200" y="2338505"/>
            <a:ext cx="164180" cy="39706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sz="1200"/>
          </a:p>
        </p:txBody>
      </p:sp>
      <p:sp>
        <p:nvSpPr>
          <p:cNvPr id="8" name="Freccia in giù 7"/>
          <p:cNvSpPr/>
          <p:nvPr/>
        </p:nvSpPr>
        <p:spPr>
          <a:xfrm>
            <a:off x="5993041" y="2314383"/>
            <a:ext cx="164180" cy="39706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sz="1200"/>
          </a:p>
        </p:txBody>
      </p:sp>
      <p:sp>
        <p:nvSpPr>
          <p:cNvPr id="11" name="Freccia in giù 10"/>
          <p:cNvSpPr/>
          <p:nvPr/>
        </p:nvSpPr>
        <p:spPr>
          <a:xfrm>
            <a:off x="7678132" y="2296926"/>
            <a:ext cx="164180" cy="39706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sz="1200"/>
          </a:p>
        </p:txBody>
      </p:sp>
      <p:sp>
        <p:nvSpPr>
          <p:cNvPr id="13" name="Freccia in giù 12"/>
          <p:cNvSpPr/>
          <p:nvPr/>
        </p:nvSpPr>
        <p:spPr>
          <a:xfrm>
            <a:off x="11020200" y="2314383"/>
            <a:ext cx="164180" cy="42118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sz="1200"/>
          </a:p>
        </p:txBody>
      </p:sp>
      <p:sp>
        <p:nvSpPr>
          <p:cNvPr id="14" name="Rettangolo arrotondato 13"/>
          <p:cNvSpPr/>
          <p:nvPr/>
        </p:nvSpPr>
        <p:spPr>
          <a:xfrm>
            <a:off x="313721" y="2757737"/>
            <a:ext cx="1437683" cy="1322525"/>
          </a:xfrm>
          <a:prstGeom prst="roundRect">
            <a:avLst/>
          </a:prstGeom>
          <a:noFill/>
          <a:ln w="28575">
            <a:solidFill>
              <a:srgbClr val="FFC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t-IT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CREDITO MONETIZZATO</a:t>
            </a:r>
            <a:endParaRPr lang="it-IT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it-IT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€ 653.651,25</a:t>
            </a:r>
            <a:endParaRPr lang="it-IT" sz="1200" b="1" dirty="0">
              <a:solidFill>
                <a:schemeClr val="accent1">
                  <a:lumMod val="50000"/>
                </a:schemeClr>
              </a:solidFill>
              <a:latin typeface="Segoe UI" panose="020B0502040204020203" pitchFamily="34" charset="0"/>
              <a:ea typeface="Ebrima" panose="02000000000000000000" pitchFamily="2" charset="0"/>
              <a:cs typeface="Segoe UI" panose="020B0502040204020203" pitchFamily="34" charset="0"/>
            </a:endParaRPr>
          </a:p>
        </p:txBody>
      </p:sp>
      <p:grpSp>
        <p:nvGrpSpPr>
          <p:cNvPr id="15" name="Gruppo 14"/>
          <p:cNvGrpSpPr/>
          <p:nvPr/>
        </p:nvGrpSpPr>
        <p:grpSpPr>
          <a:xfrm>
            <a:off x="2301882" y="870436"/>
            <a:ext cx="6996615" cy="756138"/>
            <a:chOff x="388211" y="824211"/>
            <a:chExt cx="5434963" cy="531360"/>
          </a:xfrm>
        </p:grpSpPr>
        <p:sp>
          <p:nvSpPr>
            <p:cNvPr id="16" name="Rettangolo arrotondato 15"/>
            <p:cNvSpPr/>
            <p:nvPr/>
          </p:nvSpPr>
          <p:spPr>
            <a:xfrm>
              <a:off x="388211" y="824211"/>
              <a:ext cx="5434963" cy="531360"/>
            </a:xfrm>
            <a:prstGeom prst="roundRect">
              <a:avLst/>
            </a:prstGeom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5">
                <a:hueOff val="-1838336"/>
                <a:satOff val="-2557"/>
                <a:lumOff val="-981"/>
                <a:alphaOff val="0"/>
              </a:schemeClr>
            </a:fillRef>
            <a:effectRef idx="3">
              <a:schemeClr val="accent5">
                <a:hueOff val="-1838336"/>
                <a:satOff val="-2557"/>
                <a:lumOff val="-981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7" name="CasellaDiTesto 16"/>
            <p:cNvSpPr txBox="1"/>
            <p:nvPr/>
          </p:nvSpPr>
          <p:spPr>
            <a:xfrm>
              <a:off x="414150" y="906981"/>
              <a:ext cx="5383085" cy="351097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05429" tIns="0" rIns="205429" bIns="0" numCol="1" spcCol="1270" anchor="ctr" anchorCtr="0">
              <a:noAutofit/>
            </a:bodyPr>
            <a:lstStyle/>
            <a:p>
              <a:pPr lvl="0" algn="ctr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it-IT" altLang="it-IT" sz="2400" b="1" dirty="0" smtClean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Segoe UI" panose="020B0502040204020203" pitchFamily="34" charset="0"/>
                  <a:cs typeface="Segoe UI" panose="020B0502040204020203" pitchFamily="34" charset="0"/>
                </a:rPr>
                <a:t>CREDITI INESISTENTI MONETIZZATI</a:t>
              </a:r>
              <a:endParaRPr lang="it-IT" sz="2400" b="1" kern="1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</p:grpSp>
      <p:sp>
        <p:nvSpPr>
          <p:cNvPr id="18" name="Rettangolo arrotondato 17"/>
          <p:cNvSpPr/>
          <p:nvPr/>
        </p:nvSpPr>
        <p:spPr>
          <a:xfrm>
            <a:off x="2038850" y="1761815"/>
            <a:ext cx="1358825" cy="552568"/>
          </a:xfrm>
          <a:prstGeom prst="roundRect">
            <a:avLst/>
          </a:prstGeom>
          <a:gradFill>
            <a:gsLst>
              <a:gs pos="0">
                <a:schemeClr val="accent4">
                  <a:satMod val="103000"/>
                  <a:lumMod val="102000"/>
                  <a:tint val="94000"/>
                  <a:alpha val="69000"/>
                </a:schemeClr>
              </a:gs>
              <a:gs pos="50000">
                <a:schemeClr val="accent4">
                  <a:satMod val="110000"/>
                  <a:lumMod val="100000"/>
                  <a:shade val="100000"/>
                </a:schemeClr>
              </a:gs>
              <a:gs pos="100000">
                <a:schemeClr val="accent4">
                  <a:lumMod val="99000"/>
                  <a:satMod val="120000"/>
                  <a:shade val="78000"/>
                </a:schemeClr>
              </a:gs>
            </a:gsLst>
          </a:gradFill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ts val="600"/>
              </a:spcBef>
            </a:pPr>
            <a:r>
              <a:rPr lang="it-IT" sz="1200" b="1" dirty="0">
                <a:solidFill>
                  <a:schemeClr val="accent1">
                    <a:lumMod val="50000"/>
                  </a:schemeClr>
                </a:solidFill>
              </a:rPr>
              <a:t>FABBRICATO </a:t>
            </a:r>
            <a:r>
              <a:rPr lang="it-IT" sz="1200" b="1" dirty="0">
                <a:solidFill>
                  <a:schemeClr val="accent1">
                    <a:lumMod val="50000"/>
                  </a:schemeClr>
                </a:solidFill>
              </a:rPr>
              <a:t>CONDOMINIALE </a:t>
            </a:r>
          </a:p>
        </p:txBody>
      </p:sp>
      <p:sp>
        <p:nvSpPr>
          <p:cNvPr id="19" name="Rettangolo arrotondato 18"/>
          <p:cNvSpPr/>
          <p:nvPr/>
        </p:nvSpPr>
        <p:spPr>
          <a:xfrm>
            <a:off x="3710018" y="1761815"/>
            <a:ext cx="1358825" cy="552568"/>
          </a:xfrm>
          <a:prstGeom prst="roundRect">
            <a:avLst/>
          </a:prstGeom>
          <a:gradFill>
            <a:gsLst>
              <a:gs pos="0">
                <a:schemeClr val="accent4">
                  <a:satMod val="103000"/>
                  <a:lumMod val="102000"/>
                  <a:tint val="94000"/>
                  <a:alpha val="69000"/>
                </a:schemeClr>
              </a:gs>
              <a:gs pos="50000">
                <a:schemeClr val="accent4">
                  <a:satMod val="110000"/>
                  <a:lumMod val="100000"/>
                  <a:shade val="100000"/>
                </a:schemeClr>
              </a:gs>
              <a:gs pos="100000">
                <a:schemeClr val="accent4">
                  <a:lumMod val="99000"/>
                  <a:satMod val="120000"/>
                  <a:shade val="78000"/>
                </a:schemeClr>
              </a:gs>
            </a:gsLst>
          </a:gradFill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ts val="600"/>
              </a:spcBef>
            </a:pPr>
            <a:r>
              <a:rPr lang="it-IT" sz="1200" b="1" dirty="0" smtClean="0">
                <a:solidFill>
                  <a:schemeClr val="accent1">
                    <a:lumMod val="50000"/>
                  </a:schemeClr>
                </a:solidFill>
              </a:rPr>
              <a:t>CASA SINGOLA</a:t>
            </a:r>
          </a:p>
        </p:txBody>
      </p:sp>
      <p:sp>
        <p:nvSpPr>
          <p:cNvPr id="20" name="Rettangolo arrotondato 19"/>
          <p:cNvSpPr/>
          <p:nvPr/>
        </p:nvSpPr>
        <p:spPr>
          <a:xfrm>
            <a:off x="5395109" y="1744358"/>
            <a:ext cx="1358825" cy="552568"/>
          </a:xfrm>
          <a:prstGeom prst="roundRect">
            <a:avLst/>
          </a:prstGeom>
          <a:gradFill>
            <a:gsLst>
              <a:gs pos="0">
                <a:schemeClr val="accent4">
                  <a:satMod val="103000"/>
                  <a:lumMod val="102000"/>
                  <a:tint val="94000"/>
                  <a:alpha val="69000"/>
                </a:schemeClr>
              </a:gs>
              <a:gs pos="50000">
                <a:schemeClr val="accent4">
                  <a:satMod val="110000"/>
                  <a:lumMod val="100000"/>
                  <a:shade val="100000"/>
                </a:schemeClr>
              </a:gs>
              <a:gs pos="100000">
                <a:schemeClr val="accent4">
                  <a:lumMod val="99000"/>
                  <a:satMod val="120000"/>
                  <a:shade val="78000"/>
                </a:schemeClr>
              </a:gs>
            </a:gsLst>
          </a:gradFill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ts val="600"/>
              </a:spcBef>
            </a:pPr>
            <a:r>
              <a:rPr lang="it-IT" sz="1200" b="1" dirty="0" smtClean="0">
                <a:solidFill>
                  <a:schemeClr val="accent1">
                    <a:lumMod val="50000"/>
                  </a:schemeClr>
                </a:solidFill>
              </a:rPr>
              <a:t>VILLINO</a:t>
            </a:r>
          </a:p>
        </p:txBody>
      </p:sp>
      <p:sp>
        <p:nvSpPr>
          <p:cNvPr id="21" name="Rettangolo arrotondato 20"/>
          <p:cNvSpPr/>
          <p:nvPr/>
        </p:nvSpPr>
        <p:spPr>
          <a:xfrm>
            <a:off x="7101493" y="1744358"/>
            <a:ext cx="1302792" cy="541730"/>
          </a:xfrm>
          <a:prstGeom prst="roundRect">
            <a:avLst/>
          </a:prstGeom>
          <a:gradFill>
            <a:gsLst>
              <a:gs pos="0">
                <a:schemeClr val="accent4">
                  <a:satMod val="103000"/>
                  <a:lumMod val="102000"/>
                  <a:tint val="94000"/>
                  <a:alpha val="69000"/>
                </a:schemeClr>
              </a:gs>
              <a:gs pos="50000">
                <a:schemeClr val="accent4">
                  <a:satMod val="110000"/>
                  <a:lumMod val="100000"/>
                  <a:shade val="100000"/>
                </a:schemeClr>
              </a:gs>
              <a:gs pos="100000">
                <a:schemeClr val="accent4">
                  <a:lumMod val="99000"/>
                  <a:satMod val="120000"/>
                  <a:shade val="78000"/>
                </a:schemeClr>
              </a:gs>
            </a:gsLst>
          </a:gradFill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ts val="600"/>
              </a:spcBef>
            </a:pPr>
            <a:r>
              <a:rPr lang="it-IT" sz="1200" b="1" dirty="0">
                <a:solidFill>
                  <a:schemeClr val="accent1">
                    <a:lumMod val="50000"/>
                  </a:schemeClr>
                </a:solidFill>
              </a:rPr>
              <a:t>FABBRICATO </a:t>
            </a:r>
            <a:r>
              <a:rPr lang="it-IT" sz="1200" b="1" dirty="0" smtClean="0">
                <a:solidFill>
                  <a:schemeClr val="accent1">
                    <a:lumMod val="50000"/>
                  </a:schemeClr>
                </a:solidFill>
              </a:rPr>
              <a:t>CONDOMINIALE</a:t>
            </a:r>
            <a:endParaRPr lang="it-IT" sz="12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22" name="Rettangolo arrotondato 21"/>
          <p:cNvSpPr/>
          <p:nvPr/>
        </p:nvSpPr>
        <p:spPr>
          <a:xfrm>
            <a:off x="8751844" y="1744358"/>
            <a:ext cx="1358825" cy="552568"/>
          </a:xfrm>
          <a:prstGeom prst="roundRect">
            <a:avLst/>
          </a:prstGeom>
          <a:gradFill>
            <a:gsLst>
              <a:gs pos="0">
                <a:schemeClr val="accent4">
                  <a:satMod val="103000"/>
                  <a:lumMod val="102000"/>
                  <a:tint val="94000"/>
                  <a:alpha val="69000"/>
                </a:schemeClr>
              </a:gs>
              <a:gs pos="50000">
                <a:schemeClr val="accent4">
                  <a:satMod val="110000"/>
                  <a:lumMod val="100000"/>
                  <a:shade val="100000"/>
                </a:schemeClr>
              </a:gs>
              <a:gs pos="100000">
                <a:schemeClr val="accent4">
                  <a:lumMod val="99000"/>
                  <a:satMod val="120000"/>
                  <a:shade val="78000"/>
                </a:schemeClr>
              </a:gs>
            </a:gsLst>
          </a:gradFill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ts val="600"/>
              </a:spcBef>
            </a:pPr>
            <a:r>
              <a:rPr lang="it-IT" sz="1200" b="1" dirty="0">
                <a:solidFill>
                  <a:schemeClr val="accent1">
                    <a:lumMod val="50000"/>
                  </a:schemeClr>
                </a:solidFill>
              </a:rPr>
              <a:t>FABBRICATO </a:t>
            </a:r>
            <a:r>
              <a:rPr lang="it-IT" sz="1200" b="1" dirty="0" smtClean="0">
                <a:solidFill>
                  <a:schemeClr val="accent1">
                    <a:lumMod val="50000"/>
                  </a:schemeClr>
                </a:solidFill>
              </a:rPr>
              <a:t>CONDOMINIALE</a:t>
            </a:r>
            <a:endParaRPr lang="it-IT" sz="12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23" name="Rettangolo arrotondato 22"/>
          <p:cNvSpPr/>
          <p:nvPr/>
        </p:nvSpPr>
        <p:spPr>
          <a:xfrm>
            <a:off x="10397163" y="1744358"/>
            <a:ext cx="1358825" cy="552568"/>
          </a:xfrm>
          <a:prstGeom prst="roundRect">
            <a:avLst/>
          </a:prstGeom>
          <a:gradFill>
            <a:gsLst>
              <a:gs pos="0">
                <a:schemeClr val="accent4">
                  <a:satMod val="103000"/>
                  <a:lumMod val="102000"/>
                  <a:tint val="94000"/>
                  <a:alpha val="69000"/>
                </a:schemeClr>
              </a:gs>
              <a:gs pos="50000">
                <a:schemeClr val="accent4">
                  <a:satMod val="110000"/>
                  <a:lumMod val="100000"/>
                  <a:shade val="100000"/>
                </a:schemeClr>
              </a:gs>
              <a:gs pos="100000">
                <a:schemeClr val="accent4">
                  <a:lumMod val="99000"/>
                  <a:satMod val="120000"/>
                  <a:shade val="78000"/>
                </a:schemeClr>
              </a:gs>
            </a:gsLst>
          </a:gradFill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ts val="600"/>
              </a:spcBef>
            </a:pPr>
            <a:r>
              <a:rPr lang="it-IT" sz="1200" b="1" dirty="0">
                <a:solidFill>
                  <a:schemeClr val="accent1">
                    <a:lumMod val="50000"/>
                  </a:schemeClr>
                </a:solidFill>
              </a:rPr>
              <a:t>FABBRICATO </a:t>
            </a:r>
            <a:r>
              <a:rPr lang="it-IT" sz="1200" b="1" dirty="0" smtClean="0">
                <a:solidFill>
                  <a:schemeClr val="accent1">
                    <a:lumMod val="50000"/>
                  </a:schemeClr>
                </a:solidFill>
              </a:rPr>
              <a:t>CONDOMINIALE</a:t>
            </a:r>
            <a:endParaRPr lang="it-IT" sz="12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24" name="Freccia in giù 23"/>
          <p:cNvSpPr/>
          <p:nvPr/>
        </p:nvSpPr>
        <p:spPr>
          <a:xfrm>
            <a:off x="2636172" y="2338505"/>
            <a:ext cx="164180" cy="39706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sz="1200"/>
          </a:p>
        </p:txBody>
      </p:sp>
      <p:sp>
        <p:nvSpPr>
          <p:cNvPr id="25" name="Freccia in giù 24"/>
          <p:cNvSpPr/>
          <p:nvPr/>
        </p:nvSpPr>
        <p:spPr>
          <a:xfrm>
            <a:off x="9349166" y="2314383"/>
            <a:ext cx="164180" cy="39706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sz="1200"/>
          </a:p>
        </p:txBody>
      </p:sp>
      <p:sp>
        <p:nvSpPr>
          <p:cNvPr id="26" name="Rettangolo arrotondato 25"/>
          <p:cNvSpPr/>
          <p:nvPr/>
        </p:nvSpPr>
        <p:spPr>
          <a:xfrm>
            <a:off x="5355060" y="2751887"/>
            <a:ext cx="1437683" cy="1322525"/>
          </a:xfrm>
          <a:prstGeom prst="roundRect">
            <a:avLst/>
          </a:prstGeom>
          <a:noFill/>
          <a:ln w="28575">
            <a:solidFill>
              <a:srgbClr val="FFC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t-IT" sz="1200" dirty="0">
                <a:latin typeface="Arial" panose="020B0604020202020204" pitchFamily="34" charset="0"/>
                <a:cs typeface="Arial" panose="020B0604020202020204" pitchFamily="34" charset="0"/>
              </a:rPr>
              <a:t>CREDITO MONETIZZATO</a:t>
            </a:r>
          </a:p>
          <a:p>
            <a:pPr algn="ctr"/>
            <a:r>
              <a:rPr lang="it-IT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€ 346.768,47</a:t>
            </a:r>
            <a:endParaRPr lang="it-IT" sz="1200" b="1" dirty="0">
              <a:solidFill>
                <a:schemeClr val="accent1">
                  <a:lumMod val="50000"/>
                </a:schemeClr>
              </a:solidFill>
              <a:latin typeface="Segoe UI" panose="020B0502040204020203" pitchFamily="34" charset="0"/>
              <a:ea typeface="Ebrima" panose="02000000000000000000" pitchFamily="2" charset="0"/>
              <a:cs typeface="Segoe UI" panose="020B0502040204020203" pitchFamily="34" charset="0"/>
            </a:endParaRPr>
          </a:p>
        </p:txBody>
      </p:sp>
      <p:sp>
        <p:nvSpPr>
          <p:cNvPr id="27" name="Rettangolo arrotondato 26"/>
          <p:cNvSpPr/>
          <p:nvPr/>
        </p:nvSpPr>
        <p:spPr>
          <a:xfrm>
            <a:off x="3670588" y="2757737"/>
            <a:ext cx="1437683" cy="1322525"/>
          </a:xfrm>
          <a:prstGeom prst="roundRect">
            <a:avLst/>
          </a:prstGeom>
          <a:noFill/>
          <a:ln w="28575">
            <a:solidFill>
              <a:srgbClr val="FFC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t-IT" sz="1200" dirty="0">
                <a:latin typeface="Arial" panose="020B0604020202020204" pitchFamily="34" charset="0"/>
                <a:cs typeface="Arial" panose="020B0604020202020204" pitchFamily="34" charset="0"/>
              </a:rPr>
              <a:t>CREDITO MONETIZZATO</a:t>
            </a:r>
          </a:p>
          <a:p>
            <a:pPr algn="ctr"/>
            <a:r>
              <a:rPr lang="it-IT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€ 455.235,52</a:t>
            </a:r>
            <a:endParaRPr lang="it-IT" sz="1200" b="1" dirty="0">
              <a:solidFill>
                <a:schemeClr val="accent1">
                  <a:lumMod val="50000"/>
                </a:schemeClr>
              </a:solidFill>
              <a:latin typeface="Segoe UI" panose="020B0502040204020203" pitchFamily="34" charset="0"/>
              <a:ea typeface="Ebrima" panose="02000000000000000000" pitchFamily="2" charset="0"/>
              <a:cs typeface="Segoe UI" panose="020B0502040204020203" pitchFamily="34" charset="0"/>
            </a:endParaRPr>
          </a:p>
        </p:txBody>
      </p:sp>
      <p:sp>
        <p:nvSpPr>
          <p:cNvPr id="28" name="Rettangolo arrotondato 27"/>
          <p:cNvSpPr/>
          <p:nvPr/>
        </p:nvSpPr>
        <p:spPr>
          <a:xfrm>
            <a:off x="7041380" y="2735565"/>
            <a:ext cx="1437683" cy="1322525"/>
          </a:xfrm>
          <a:prstGeom prst="roundRect">
            <a:avLst/>
          </a:prstGeom>
          <a:noFill/>
          <a:ln w="28575">
            <a:solidFill>
              <a:srgbClr val="FFC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t-IT" sz="1200" dirty="0">
                <a:latin typeface="Arial" panose="020B0604020202020204" pitchFamily="34" charset="0"/>
                <a:cs typeface="Arial" panose="020B0604020202020204" pitchFamily="34" charset="0"/>
              </a:rPr>
              <a:t>CREDITO MONETIZZATO</a:t>
            </a:r>
          </a:p>
          <a:p>
            <a:pPr algn="ctr"/>
            <a:r>
              <a:rPr lang="it-IT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€ 371.257,86</a:t>
            </a:r>
            <a:endParaRPr lang="it-IT" sz="1200" b="1" dirty="0">
              <a:solidFill>
                <a:schemeClr val="accent1">
                  <a:lumMod val="50000"/>
                </a:schemeClr>
              </a:solidFill>
              <a:latin typeface="Segoe UI" panose="020B0502040204020203" pitchFamily="34" charset="0"/>
              <a:ea typeface="Ebrima" panose="02000000000000000000" pitchFamily="2" charset="0"/>
              <a:cs typeface="Segoe UI" panose="020B0502040204020203" pitchFamily="34" charset="0"/>
            </a:endParaRPr>
          </a:p>
        </p:txBody>
      </p:sp>
      <p:sp>
        <p:nvSpPr>
          <p:cNvPr id="29" name="Rettangolo arrotondato 28"/>
          <p:cNvSpPr/>
          <p:nvPr/>
        </p:nvSpPr>
        <p:spPr>
          <a:xfrm>
            <a:off x="8751844" y="2757737"/>
            <a:ext cx="1437683" cy="1322525"/>
          </a:xfrm>
          <a:prstGeom prst="roundRect">
            <a:avLst/>
          </a:prstGeom>
          <a:noFill/>
          <a:ln w="28575">
            <a:solidFill>
              <a:srgbClr val="FFC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t-IT" sz="1200" dirty="0">
                <a:latin typeface="Arial" panose="020B0604020202020204" pitchFamily="34" charset="0"/>
                <a:cs typeface="Arial" panose="020B0604020202020204" pitchFamily="34" charset="0"/>
              </a:rPr>
              <a:t>CREDITO MONETIZZATO</a:t>
            </a:r>
          </a:p>
          <a:p>
            <a:pPr algn="ctr"/>
            <a:r>
              <a:rPr lang="it-IT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€ 492.086,91</a:t>
            </a:r>
            <a:endParaRPr lang="it-IT" sz="1200" b="1" dirty="0">
              <a:solidFill>
                <a:schemeClr val="accent1">
                  <a:lumMod val="50000"/>
                </a:schemeClr>
              </a:solidFill>
              <a:latin typeface="Segoe UI" panose="020B0502040204020203" pitchFamily="34" charset="0"/>
              <a:ea typeface="Ebrima" panose="02000000000000000000" pitchFamily="2" charset="0"/>
              <a:cs typeface="Segoe UI" panose="020B0502040204020203" pitchFamily="34" charset="0"/>
            </a:endParaRPr>
          </a:p>
        </p:txBody>
      </p:sp>
      <p:sp>
        <p:nvSpPr>
          <p:cNvPr id="30" name="Rettangolo arrotondato 29"/>
          <p:cNvSpPr/>
          <p:nvPr/>
        </p:nvSpPr>
        <p:spPr>
          <a:xfrm>
            <a:off x="10397163" y="2757737"/>
            <a:ext cx="1437683" cy="1322525"/>
          </a:xfrm>
          <a:prstGeom prst="roundRect">
            <a:avLst/>
          </a:prstGeom>
          <a:noFill/>
          <a:ln w="28575">
            <a:solidFill>
              <a:srgbClr val="FFC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t-IT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CREDITO NON ANCORA MONETIZZATO</a:t>
            </a:r>
            <a:endParaRPr lang="it-IT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it-IT" sz="1200" b="1" dirty="0">
              <a:solidFill>
                <a:schemeClr val="accent1">
                  <a:lumMod val="50000"/>
                </a:schemeClr>
              </a:solidFill>
              <a:latin typeface="Segoe UI" panose="020B0502040204020203" pitchFamily="34" charset="0"/>
              <a:ea typeface="Ebrima" panose="02000000000000000000" pitchFamily="2" charset="0"/>
              <a:cs typeface="Segoe UI" panose="020B0502040204020203" pitchFamily="34" charset="0"/>
            </a:endParaRPr>
          </a:p>
        </p:txBody>
      </p:sp>
      <p:sp>
        <p:nvSpPr>
          <p:cNvPr id="31" name="Rettangolo arrotondato 30"/>
          <p:cNvSpPr/>
          <p:nvPr/>
        </p:nvSpPr>
        <p:spPr>
          <a:xfrm>
            <a:off x="1959992" y="2758703"/>
            <a:ext cx="1437683" cy="1322525"/>
          </a:xfrm>
          <a:prstGeom prst="roundRect">
            <a:avLst/>
          </a:prstGeom>
          <a:noFill/>
          <a:ln w="28575">
            <a:solidFill>
              <a:srgbClr val="FFC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t-IT" sz="1200" dirty="0">
                <a:latin typeface="Arial" panose="020B0604020202020204" pitchFamily="34" charset="0"/>
                <a:cs typeface="Arial" panose="020B0604020202020204" pitchFamily="34" charset="0"/>
              </a:rPr>
              <a:t>CREDITO MONETIZZATO</a:t>
            </a:r>
          </a:p>
          <a:p>
            <a:pPr algn="ctr"/>
            <a:r>
              <a:rPr lang="it-IT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€ 303.508,48</a:t>
            </a:r>
            <a:endParaRPr lang="it-IT" sz="1200" b="1" dirty="0">
              <a:solidFill>
                <a:schemeClr val="accent1">
                  <a:lumMod val="50000"/>
                </a:schemeClr>
              </a:solidFill>
              <a:latin typeface="Segoe UI" panose="020B0502040204020203" pitchFamily="34" charset="0"/>
              <a:ea typeface="Ebrima" panose="02000000000000000000" pitchFamily="2" charset="0"/>
              <a:cs typeface="Segoe UI" panose="020B0502040204020203" pitchFamily="34" charset="0"/>
            </a:endParaRPr>
          </a:p>
        </p:txBody>
      </p:sp>
      <p:sp>
        <p:nvSpPr>
          <p:cNvPr id="32" name="Rettangolo arrotondato 31"/>
          <p:cNvSpPr/>
          <p:nvPr/>
        </p:nvSpPr>
        <p:spPr>
          <a:xfrm>
            <a:off x="2266053" y="4889102"/>
            <a:ext cx="7068271" cy="1340068"/>
          </a:xfrm>
          <a:prstGeom prst="roundRect">
            <a:avLst/>
          </a:prstGeom>
          <a:solidFill>
            <a:srgbClr val="FF0000"/>
          </a:solidFill>
          <a:ln w="28575">
            <a:solidFill>
              <a:srgbClr val="FFC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t-IT" sz="2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TOTALE CREDITI INESISTENTI MONETIZZATI</a:t>
            </a:r>
            <a:endParaRPr lang="it-IT" sz="2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it-IT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€ 2.622.508</a:t>
            </a:r>
          </a:p>
        </p:txBody>
      </p:sp>
    </p:spTree>
    <p:extLst>
      <p:ext uri="{BB962C8B-B14F-4D97-AF65-F5344CB8AC3E}">
        <p14:creationId xmlns:p14="http://schemas.microsoft.com/office/powerpoint/2010/main" val="38155962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magine 8" descr="C:\Users\G870792\AppData\Local\Microsoft\Windows\INetCache\Content.MSO\9E2BC1BE.tmp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70684" y="165641"/>
            <a:ext cx="851022" cy="775159"/>
          </a:xfrm>
          <a:prstGeom prst="rect">
            <a:avLst/>
          </a:prstGeom>
          <a:noFill/>
          <a:ln>
            <a:noFill/>
          </a:ln>
        </p:spPr>
      </p:pic>
      <p:pic>
        <p:nvPicPr>
          <p:cNvPr id="10" name="Immagine 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167" y="232914"/>
            <a:ext cx="827715" cy="84003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2" name="Segnaposto numero diapositiva 11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3311106" cy="365125"/>
          </a:xfrm>
        </p:spPr>
        <p:txBody>
          <a:bodyPr/>
          <a:lstStyle/>
          <a:p>
            <a:fld id="{A5D8597F-F85E-413E-9FA4-3669D3C0946F}" type="slidenum">
              <a:rPr lang="it-IT" sz="1400" b="1" smtClean="0">
                <a:solidFill>
                  <a:schemeClr val="tx1"/>
                </a:solidFill>
              </a:rPr>
              <a:t>6</a:t>
            </a:fld>
            <a:endParaRPr lang="it-IT" sz="1400" b="1" dirty="0">
              <a:solidFill>
                <a:schemeClr val="tx1"/>
              </a:solidFill>
            </a:endParaRPr>
          </a:p>
        </p:txBody>
      </p:sp>
      <p:sp>
        <p:nvSpPr>
          <p:cNvPr id="5" name="Freccia in giù 4"/>
          <p:cNvSpPr/>
          <p:nvPr/>
        </p:nvSpPr>
        <p:spPr>
          <a:xfrm>
            <a:off x="5347261" y="1854679"/>
            <a:ext cx="828135" cy="182177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sz="1200"/>
          </a:p>
        </p:txBody>
      </p:sp>
      <p:grpSp>
        <p:nvGrpSpPr>
          <p:cNvPr id="6" name="Gruppo 5"/>
          <p:cNvGrpSpPr/>
          <p:nvPr/>
        </p:nvGrpSpPr>
        <p:grpSpPr>
          <a:xfrm>
            <a:off x="2315894" y="943557"/>
            <a:ext cx="6996615" cy="756138"/>
            <a:chOff x="362272" y="816849"/>
            <a:chExt cx="5434963" cy="531360"/>
          </a:xfrm>
        </p:grpSpPr>
        <p:sp>
          <p:nvSpPr>
            <p:cNvPr id="7" name="Rettangolo arrotondato 6"/>
            <p:cNvSpPr/>
            <p:nvPr/>
          </p:nvSpPr>
          <p:spPr>
            <a:xfrm>
              <a:off x="362272" y="816849"/>
              <a:ext cx="5434963" cy="531360"/>
            </a:xfrm>
            <a:prstGeom prst="roundRect">
              <a:avLst/>
            </a:prstGeom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5">
                <a:hueOff val="-1838336"/>
                <a:satOff val="-2557"/>
                <a:lumOff val="-981"/>
                <a:alphaOff val="0"/>
              </a:schemeClr>
            </a:fillRef>
            <a:effectRef idx="3">
              <a:schemeClr val="accent5">
                <a:hueOff val="-1838336"/>
                <a:satOff val="-2557"/>
                <a:lumOff val="-981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8" name="CasellaDiTesto 7"/>
            <p:cNvSpPr txBox="1"/>
            <p:nvPr/>
          </p:nvSpPr>
          <p:spPr>
            <a:xfrm>
              <a:off x="414150" y="906981"/>
              <a:ext cx="5383085" cy="351097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05429" tIns="0" rIns="205429" bIns="0" numCol="1" spcCol="1270" anchor="ctr" anchorCtr="0">
              <a:noAutofit/>
            </a:bodyPr>
            <a:lstStyle/>
            <a:p>
              <a:pPr lvl="0" algn="ctr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it-IT" altLang="it-IT" sz="2400" b="1" dirty="0" smtClean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Segoe UI" panose="020B0502040204020203" pitchFamily="34" charset="0"/>
                  <a:cs typeface="Segoe UI" panose="020B0502040204020203" pitchFamily="34" charset="0"/>
                </a:rPr>
                <a:t>RICICLAGGIO E AUTORICICLAGGIO</a:t>
              </a:r>
              <a:endParaRPr lang="it-IT" sz="2400" b="1" kern="1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</p:grpSp>
      <p:sp>
        <p:nvSpPr>
          <p:cNvPr id="11" name="Rettangolo arrotondato 10"/>
          <p:cNvSpPr/>
          <p:nvPr/>
        </p:nvSpPr>
        <p:spPr>
          <a:xfrm>
            <a:off x="1138687" y="3804710"/>
            <a:ext cx="10144664" cy="1811085"/>
          </a:xfrm>
          <a:prstGeom prst="roundRect">
            <a:avLst/>
          </a:prstGeom>
          <a:noFill/>
          <a:ln w="28575">
            <a:solidFill>
              <a:srgbClr val="FFC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spcBef>
                <a:spcPts val="600"/>
              </a:spcBef>
              <a:spcAft>
                <a:spcPts val="600"/>
              </a:spcAft>
            </a:pPr>
            <a:r>
              <a:rPr lang="it-IT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PARTE DEI PROFITTI ILLECITAMENTE CONSEGUITI SONO STATI UTILIZZATI PER L’ACQUISTO DI IMMOBILI E </a:t>
            </a:r>
          </a:p>
          <a:p>
            <a:pPr algn="ctr"/>
            <a:r>
              <a:rPr lang="it-IT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BENI DI LUSSO (DIAMANTI, GIOIELLI, ROLEX, ECC.)</a:t>
            </a:r>
            <a:endParaRPr lang="it-IT" sz="1200" b="1" dirty="0">
              <a:solidFill>
                <a:schemeClr val="accent1">
                  <a:lumMod val="50000"/>
                </a:schemeClr>
              </a:solidFill>
              <a:latin typeface="Segoe UI" panose="020B0502040204020203" pitchFamily="34" charset="0"/>
              <a:ea typeface="Ebrima" panose="02000000000000000000" pitchFamily="2" charset="0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061320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magine 8" descr="C:\Users\G870792\AppData\Local\Microsoft\Windows\INetCache\Content.MSO\9E2BC1BE.tmp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70684" y="165641"/>
            <a:ext cx="851022" cy="892943"/>
          </a:xfrm>
          <a:prstGeom prst="rect">
            <a:avLst/>
          </a:prstGeom>
          <a:noFill/>
          <a:ln>
            <a:noFill/>
          </a:ln>
        </p:spPr>
      </p:pic>
      <p:pic>
        <p:nvPicPr>
          <p:cNvPr id="10" name="Immagine 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167" y="232914"/>
            <a:ext cx="827715" cy="84003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2" name="Segnaposto numero diapositiva 11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3311106" cy="365125"/>
          </a:xfrm>
        </p:spPr>
        <p:txBody>
          <a:bodyPr/>
          <a:lstStyle/>
          <a:p>
            <a:fld id="{A5D8597F-F85E-413E-9FA4-3669D3C0946F}" type="slidenum">
              <a:rPr lang="it-IT" sz="1400" b="1" smtClean="0">
                <a:solidFill>
                  <a:schemeClr val="tx1"/>
                </a:solidFill>
              </a:rPr>
              <a:t>7</a:t>
            </a:fld>
            <a:endParaRPr lang="it-IT" sz="1400" b="1" dirty="0">
              <a:solidFill>
                <a:schemeClr val="tx1"/>
              </a:solidFill>
            </a:endParaRPr>
          </a:p>
        </p:txBody>
      </p:sp>
      <p:sp>
        <p:nvSpPr>
          <p:cNvPr id="5" name="Rettangolo arrotondato 4"/>
          <p:cNvSpPr/>
          <p:nvPr/>
        </p:nvSpPr>
        <p:spPr>
          <a:xfrm>
            <a:off x="250167" y="2804002"/>
            <a:ext cx="1727064" cy="1309888"/>
          </a:xfrm>
          <a:prstGeom prst="roundRect">
            <a:avLst/>
          </a:prstGeom>
          <a:gradFill>
            <a:gsLst>
              <a:gs pos="0">
                <a:schemeClr val="accent4">
                  <a:satMod val="103000"/>
                  <a:lumMod val="102000"/>
                  <a:tint val="94000"/>
                  <a:alpha val="69000"/>
                </a:schemeClr>
              </a:gs>
              <a:gs pos="50000">
                <a:schemeClr val="accent4">
                  <a:satMod val="110000"/>
                  <a:lumMod val="100000"/>
                  <a:shade val="100000"/>
                </a:schemeClr>
              </a:gs>
              <a:gs pos="100000">
                <a:schemeClr val="accent4">
                  <a:lumMod val="99000"/>
                  <a:satMod val="120000"/>
                  <a:shade val="78000"/>
                </a:schemeClr>
              </a:gs>
            </a:gsLst>
          </a:gradFill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ts val="600"/>
              </a:spcBef>
            </a:pPr>
            <a:r>
              <a:rPr lang="it-IT" sz="1600" b="1" dirty="0" smtClean="0">
                <a:solidFill>
                  <a:schemeClr val="accent1">
                    <a:lumMod val="50000"/>
                  </a:schemeClr>
                </a:solidFill>
              </a:rPr>
              <a:t>QUOTE  SOCIALI DI DUE SOCIETA’ </a:t>
            </a:r>
            <a:endParaRPr lang="it-IT" sz="16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grpSp>
        <p:nvGrpSpPr>
          <p:cNvPr id="6" name="Gruppo 5"/>
          <p:cNvGrpSpPr/>
          <p:nvPr/>
        </p:nvGrpSpPr>
        <p:grpSpPr>
          <a:xfrm>
            <a:off x="1539523" y="940800"/>
            <a:ext cx="8664023" cy="756138"/>
            <a:chOff x="388211" y="824211"/>
            <a:chExt cx="5434963" cy="531360"/>
          </a:xfrm>
        </p:grpSpPr>
        <p:sp>
          <p:nvSpPr>
            <p:cNvPr id="7" name="Rettangolo arrotondato 6"/>
            <p:cNvSpPr/>
            <p:nvPr/>
          </p:nvSpPr>
          <p:spPr>
            <a:xfrm>
              <a:off x="388211" y="824211"/>
              <a:ext cx="5434963" cy="531360"/>
            </a:xfrm>
            <a:prstGeom prst="roundRect">
              <a:avLst/>
            </a:prstGeom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5">
                <a:hueOff val="-1838336"/>
                <a:satOff val="-2557"/>
                <a:lumOff val="-981"/>
                <a:alphaOff val="0"/>
              </a:schemeClr>
            </a:fillRef>
            <a:effectRef idx="3">
              <a:schemeClr val="accent5">
                <a:hueOff val="-1838336"/>
                <a:satOff val="-2557"/>
                <a:lumOff val="-981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8" name="CasellaDiTesto 7"/>
            <p:cNvSpPr txBox="1"/>
            <p:nvPr/>
          </p:nvSpPr>
          <p:spPr>
            <a:xfrm>
              <a:off x="414150" y="906981"/>
              <a:ext cx="5383085" cy="351097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05429" tIns="0" rIns="205429" bIns="0" numCol="1" spcCol="1270" anchor="ctr" anchorCtr="0">
              <a:noAutofit/>
            </a:bodyPr>
            <a:lstStyle/>
            <a:p>
              <a:pPr lvl="0" algn="ctr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it-IT" altLang="it-IT" sz="2400" b="1" dirty="0" smtClean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Segoe UI" panose="020B0502040204020203" pitchFamily="34" charset="0"/>
                  <a:cs typeface="Segoe UI" panose="020B0502040204020203" pitchFamily="34" charset="0"/>
                </a:rPr>
                <a:t>SEQUESTRI ESEGUITI SU DISPOSIZIONE DEL GIUDICE</a:t>
              </a:r>
              <a:endParaRPr lang="it-IT" sz="2400" b="1" kern="1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</p:grpSp>
      <p:sp>
        <p:nvSpPr>
          <p:cNvPr id="11" name="Rettangolo arrotondato 10"/>
          <p:cNvSpPr/>
          <p:nvPr/>
        </p:nvSpPr>
        <p:spPr>
          <a:xfrm>
            <a:off x="2158386" y="2792260"/>
            <a:ext cx="1593551" cy="1309888"/>
          </a:xfrm>
          <a:prstGeom prst="roundRect">
            <a:avLst/>
          </a:prstGeom>
          <a:gradFill>
            <a:gsLst>
              <a:gs pos="0">
                <a:schemeClr val="accent4">
                  <a:satMod val="103000"/>
                  <a:lumMod val="102000"/>
                  <a:tint val="94000"/>
                  <a:alpha val="69000"/>
                </a:schemeClr>
              </a:gs>
              <a:gs pos="50000">
                <a:schemeClr val="accent4">
                  <a:satMod val="110000"/>
                  <a:lumMod val="100000"/>
                  <a:shade val="100000"/>
                </a:schemeClr>
              </a:gs>
              <a:gs pos="100000">
                <a:schemeClr val="accent4">
                  <a:lumMod val="99000"/>
                  <a:satMod val="120000"/>
                  <a:shade val="78000"/>
                </a:schemeClr>
              </a:gs>
            </a:gsLst>
          </a:gradFill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ts val="600"/>
              </a:spcBef>
            </a:pPr>
            <a:r>
              <a:rPr lang="it-IT" sz="1600" b="1" dirty="0" smtClean="0">
                <a:solidFill>
                  <a:schemeClr val="accent1">
                    <a:lumMod val="50000"/>
                  </a:schemeClr>
                </a:solidFill>
              </a:rPr>
              <a:t>10 FABBRICATI</a:t>
            </a:r>
            <a:endParaRPr lang="it-IT" sz="16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3" name="Rettangolo arrotondato 12"/>
          <p:cNvSpPr/>
          <p:nvPr/>
        </p:nvSpPr>
        <p:spPr>
          <a:xfrm>
            <a:off x="3933092" y="2792260"/>
            <a:ext cx="1664395" cy="1309888"/>
          </a:xfrm>
          <a:prstGeom prst="roundRect">
            <a:avLst/>
          </a:prstGeom>
          <a:gradFill>
            <a:gsLst>
              <a:gs pos="0">
                <a:schemeClr val="accent4">
                  <a:satMod val="103000"/>
                  <a:lumMod val="102000"/>
                  <a:tint val="94000"/>
                  <a:alpha val="69000"/>
                </a:schemeClr>
              </a:gs>
              <a:gs pos="50000">
                <a:schemeClr val="accent4">
                  <a:satMod val="110000"/>
                  <a:lumMod val="100000"/>
                  <a:shade val="100000"/>
                </a:schemeClr>
              </a:gs>
              <a:gs pos="100000">
                <a:schemeClr val="accent4">
                  <a:lumMod val="99000"/>
                  <a:satMod val="120000"/>
                  <a:shade val="78000"/>
                </a:schemeClr>
              </a:gs>
            </a:gsLst>
          </a:gradFill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ts val="600"/>
              </a:spcBef>
            </a:pPr>
            <a:r>
              <a:rPr lang="it-IT" sz="1600" b="1" dirty="0" smtClean="0">
                <a:solidFill>
                  <a:schemeClr val="accent1">
                    <a:lumMod val="50000"/>
                  </a:schemeClr>
                </a:solidFill>
              </a:rPr>
              <a:t>12 TERRENI</a:t>
            </a:r>
          </a:p>
        </p:txBody>
      </p:sp>
      <p:sp>
        <p:nvSpPr>
          <p:cNvPr id="14" name="Rettangolo arrotondato 13"/>
          <p:cNvSpPr/>
          <p:nvPr/>
        </p:nvSpPr>
        <p:spPr>
          <a:xfrm>
            <a:off x="5778642" y="2815746"/>
            <a:ext cx="1646365" cy="1309888"/>
          </a:xfrm>
          <a:prstGeom prst="roundRect">
            <a:avLst/>
          </a:prstGeom>
          <a:gradFill>
            <a:gsLst>
              <a:gs pos="0">
                <a:schemeClr val="accent4">
                  <a:satMod val="103000"/>
                  <a:lumMod val="102000"/>
                  <a:tint val="94000"/>
                  <a:alpha val="69000"/>
                </a:schemeClr>
              </a:gs>
              <a:gs pos="50000">
                <a:schemeClr val="accent4">
                  <a:satMod val="110000"/>
                  <a:lumMod val="100000"/>
                  <a:shade val="100000"/>
                </a:schemeClr>
              </a:gs>
              <a:gs pos="100000">
                <a:schemeClr val="accent4">
                  <a:lumMod val="99000"/>
                  <a:satMod val="120000"/>
                  <a:shade val="78000"/>
                </a:schemeClr>
              </a:gs>
            </a:gsLst>
          </a:gradFill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ts val="600"/>
              </a:spcBef>
            </a:pPr>
            <a:r>
              <a:rPr lang="it-IT" sz="1600" b="1" dirty="0">
                <a:solidFill>
                  <a:schemeClr val="accent1">
                    <a:lumMod val="50000"/>
                  </a:schemeClr>
                </a:solidFill>
              </a:rPr>
              <a:t>4</a:t>
            </a:r>
            <a:r>
              <a:rPr lang="it-IT" sz="1600" b="1" dirty="0" smtClean="0">
                <a:solidFill>
                  <a:schemeClr val="accent1">
                    <a:lumMod val="50000"/>
                  </a:schemeClr>
                </a:solidFill>
              </a:rPr>
              <a:t> AUTOMOBILI</a:t>
            </a:r>
          </a:p>
        </p:txBody>
      </p:sp>
      <p:sp>
        <p:nvSpPr>
          <p:cNvPr id="15" name="Rettangolo arrotondato 14"/>
          <p:cNvSpPr/>
          <p:nvPr/>
        </p:nvSpPr>
        <p:spPr>
          <a:xfrm>
            <a:off x="7624192" y="2827486"/>
            <a:ext cx="1774706" cy="1284196"/>
          </a:xfrm>
          <a:prstGeom prst="roundRect">
            <a:avLst/>
          </a:prstGeom>
          <a:gradFill>
            <a:gsLst>
              <a:gs pos="0">
                <a:schemeClr val="accent4">
                  <a:satMod val="103000"/>
                  <a:lumMod val="102000"/>
                  <a:tint val="94000"/>
                  <a:alpha val="69000"/>
                </a:schemeClr>
              </a:gs>
              <a:gs pos="50000">
                <a:schemeClr val="accent4">
                  <a:satMod val="110000"/>
                  <a:lumMod val="100000"/>
                  <a:shade val="100000"/>
                </a:schemeClr>
              </a:gs>
              <a:gs pos="100000">
                <a:schemeClr val="accent4">
                  <a:lumMod val="99000"/>
                  <a:satMod val="120000"/>
                  <a:shade val="78000"/>
                </a:schemeClr>
              </a:gs>
            </a:gsLst>
          </a:gradFill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ts val="600"/>
              </a:spcBef>
            </a:pPr>
            <a:r>
              <a:rPr lang="it-IT" sz="1600" b="1" dirty="0" smtClean="0">
                <a:solidFill>
                  <a:schemeClr val="accent1">
                    <a:lumMod val="50000"/>
                  </a:schemeClr>
                </a:solidFill>
              </a:rPr>
              <a:t>DENARO CONTANTE E  1 ASSENGO PER CIRCA € 30.000 </a:t>
            </a:r>
            <a:endParaRPr lang="it-IT" sz="16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7" name="Rettangolo arrotondato 16"/>
          <p:cNvSpPr/>
          <p:nvPr/>
        </p:nvSpPr>
        <p:spPr>
          <a:xfrm>
            <a:off x="9624263" y="2839230"/>
            <a:ext cx="1961012" cy="1284196"/>
          </a:xfrm>
          <a:prstGeom prst="roundRect">
            <a:avLst/>
          </a:prstGeom>
          <a:gradFill>
            <a:gsLst>
              <a:gs pos="0">
                <a:schemeClr val="accent4">
                  <a:satMod val="103000"/>
                  <a:lumMod val="102000"/>
                  <a:tint val="94000"/>
                  <a:alpha val="69000"/>
                </a:schemeClr>
              </a:gs>
              <a:gs pos="50000">
                <a:schemeClr val="accent4">
                  <a:satMod val="110000"/>
                  <a:lumMod val="100000"/>
                  <a:shade val="100000"/>
                </a:schemeClr>
              </a:gs>
              <a:gs pos="100000">
                <a:schemeClr val="accent4">
                  <a:lumMod val="99000"/>
                  <a:satMod val="120000"/>
                  <a:shade val="78000"/>
                </a:schemeClr>
              </a:gs>
            </a:gsLst>
          </a:gradFill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ts val="600"/>
              </a:spcBef>
            </a:pPr>
            <a:r>
              <a:rPr lang="it-IT" sz="1600" b="1" dirty="0" smtClean="0">
                <a:solidFill>
                  <a:schemeClr val="accent1">
                    <a:lumMod val="50000"/>
                  </a:schemeClr>
                </a:solidFill>
              </a:rPr>
              <a:t>OROLOGI DI LUSSO, OGGETTI PREZIOSI, QUADRI DI VALORE E ALTRO MATERIALE</a:t>
            </a:r>
            <a:endParaRPr lang="it-IT" sz="1600" b="1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00931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magine 8" descr="C:\Users\G870792\AppData\Local\Microsoft\Windows\INetCache\Content.MSO\9E2BC1BE.tmp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70684" y="165641"/>
            <a:ext cx="851022" cy="775159"/>
          </a:xfrm>
          <a:prstGeom prst="rect">
            <a:avLst/>
          </a:prstGeom>
          <a:noFill/>
          <a:ln>
            <a:noFill/>
          </a:ln>
        </p:spPr>
      </p:pic>
      <p:pic>
        <p:nvPicPr>
          <p:cNvPr id="10" name="Immagine 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167" y="232914"/>
            <a:ext cx="827715" cy="84003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2" name="Segnaposto numero diapositiva 11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3311106" cy="365125"/>
          </a:xfrm>
        </p:spPr>
        <p:txBody>
          <a:bodyPr/>
          <a:lstStyle/>
          <a:p>
            <a:fld id="{A5D8597F-F85E-413E-9FA4-3669D3C0946F}" type="slidenum">
              <a:rPr lang="it-IT" sz="1400" b="1" smtClean="0">
                <a:solidFill>
                  <a:schemeClr val="tx1"/>
                </a:solidFill>
              </a:rPr>
              <a:t>8</a:t>
            </a:fld>
            <a:endParaRPr lang="it-IT" sz="1400" b="1" dirty="0">
              <a:solidFill>
                <a:schemeClr val="tx1"/>
              </a:solidFill>
            </a:endParaRPr>
          </a:p>
        </p:txBody>
      </p:sp>
      <p:pic>
        <p:nvPicPr>
          <p:cNvPr id="5" name="Immagin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4943" y="1022205"/>
            <a:ext cx="3247045" cy="430730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6" name="CasellaDiTesto 5"/>
          <p:cNvSpPr txBox="1"/>
          <p:nvPr/>
        </p:nvSpPr>
        <p:spPr>
          <a:xfrm>
            <a:off x="4170044" y="5492321"/>
            <a:ext cx="364984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it-IT" sz="2800" i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" panose="020B0502040204020203" pitchFamily="34" charset="0"/>
                <a:ea typeface="Ebrima" panose="02000000000000000000" pitchFamily="2" charset="0"/>
                <a:cs typeface="Segoe UI" panose="020B0502040204020203" pitchFamily="34" charset="0"/>
              </a:rPr>
              <a:t>Grazie per l’attenzione</a:t>
            </a:r>
            <a:endParaRPr lang="it-IT" sz="2800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 UI" panose="020B0502040204020203" pitchFamily="34" charset="0"/>
              <a:ea typeface="Ebrima" panose="02000000000000000000" pitchFamily="2" charset="0"/>
              <a:cs typeface="Segoe UI" panose="020B0502040204020203" pitchFamily="34" charset="0"/>
            </a:endParaRPr>
          </a:p>
        </p:txBody>
      </p:sp>
      <p:pic>
        <p:nvPicPr>
          <p:cNvPr id="7" name="Immagine 6" descr="C:\Users\G870792\AppData\Local\Microsoft\Windows\INetCache\Content.MSO\9E2BC1BE.tmp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43389" y="1022205"/>
            <a:ext cx="3352261" cy="4307305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Rettangolo 7"/>
          <p:cNvSpPr/>
          <p:nvPr/>
        </p:nvSpPr>
        <p:spPr>
          <a:xfrm>
            <a:off x="590785" y="232914"/>
            <a:ext cx="5151711" cy="707886"/>
          </a:xfrm>
          <a:prstGeom prst="rect">
            <a:avLst/>
          </a:prstGeom>
        </p:spPr>
        <p:txBody>
          <a:bodyPr wrap="square" anchor="t" anchorCtr="1">
            <a:spAutoFit/>
          </a:bodyPr>
          <a:lstStyle/>
          <a:p>
            <a:pPr lvl="0" algn="ctr" eaLnBrk="0" fontAlgn="base" hangingPunct="0">
              <a:spcBef>
                <a:spcPct val="20000"/>
              </a:spcBef>
              <a:spcAft>
                <a:spcPct val="0"/>
              </a:spcAft>
              <a:defRPr/>
            </a:pPr>
            <a:r>
              <a:rPr lang="it-IT" sz="2000" b="1" dirty="0">
                <a:ln w="1905">
                  <a:solidFill>
                    <a:srgbClr val="000000"/>
                  </a:solidFill>
                </a:ln>
                <a:solidFill>
                  <a:srgbClr val="FFFF0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Arial" pitchFamily="34" charset="0"/>
                <a:cs typeface="Arial" pitchFamily="34" charset="0"/>
              </a:rPr>
              <a:t>Guardia di Finanza</a:t>
            </a:r>
            <a:r>
              <a:rPr lang="it-IT" sz="2000" b="1" dirty="0">
                <a:ln w="1905">
                  <a:solidFill>
                    <a:srgbClr val="000000"/>
                  </a:solidFill>
                </a:ln>
                <a:solidFill>
                  <a:srgbClr val="797979">
                    <a:shade val="20000"/>
                    <a:satMod val="200000"/>
                  </a:srgbClr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Arial" pitchFamily="34" charset="0"/>
                <a:cs typeface="Arial" pitchFamily="34" charset="0"/>
              </a:rPr>
              <a:t/>
            </a:r>
            <a:br>
              <a:rPr lang="it-IT" sz="2000" b="1" dirty="0">
                <a:ln w="1905">
                  <a:solidFill>
                    <a:srgbClr val="000000"/>
                  </a:solidFill>
                </a:ln>
                <a:solidFill>
                  <a:srgbClr val="797979">
                    <a:shade val="20000"/>
                    <a:satMod val="200000"/>
                  </a:srgbClr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Arial" pitchFamily="34" charset="0"/>
                <a:cs typeface="Arial" pitchFamily="34" charset="0"/>
              </a:rPr>
            </a:br>
            <a:r>
              <a:rPr lang="it-IT" sz="2000" b="1" dirty="0">
                <a:ln w="1905">
                  <a:solidFill>
                    <a:srgbClr val="000000"/>
                  </a:solidFill>
                </a:ln>
                <a:solidFill>
                  <a:srgbClr val="FFFF00"/>
                </a:solidFill>
                <a:effectLst>
                  <a:outerShdw blurRad="60007" dist="200025" dir="15000000" sy="30000" kx="-1800000" algn="bl" rotWithShape="0">
                    <a:prstClr val="black">
                      <a:alpha val="32000"/>
                    </a:prstClr>
                  </a:outerShdw>
                </a:effectLst>
                <a:latin typeface="Arial" pitchFamily="34" charset="0"/>
                <a:cs typeface="Arial" pitchFamily="34" charset="0"/>
              </a:rPr>
              <a:t>Comando </a:t>
            </a:r>
            <a:r>
              <a:rPr lang="it-IT" sz="2000" b="1" dirty="0" smtClean="0">
                <a:ln w="1905">
                  <a:solidFill>
                    <a:srgbClr val="000000"/>
                  </a:solidFill>
                </a:ln>
                <a:solidFill>
                  <a:srgbClr val="FFFF00"/>
                </a:solidFill>
                <a:effectLst>
                  <a:outerShdw blurRad="60007" dist="200025" dir="15000000" sy="30000" kx="-1800000" algn="bl" rotWithShape="0">
                    <a:prstClr val="black">
                      <a:alpha val="32000"/>
                    </a:prstClr>
                  </a:outerShdw>
                </a:effectLst>
                <a:latin typeface="Arial" pitchFamily="34" charset="0"/>
                <a:cs typeface="Arial" pitchFamily="34" charset="0"/>
              </a:rPr>
              <a:t>Provinciale Macerata</a:t>
            </a:r>
            <a:endParaRPr lang="it-IT" sz="2000" b="1" dirty="0">
              <a:ln w="1905">
                <a:solidFill>
                  <a:srgbClr val="000000"/>
                </a:solidFill>
              </a:ln>
              <a:solidFill>
                <a:srgbClr val="FFFF00"/>
              </a:solidFill>
              <a:effectLst>
                <a:outerShdw blurRad="60007" dist="200025" dir="15000000" sy="30000" kx="-1800000" algn="bl" rotWithShape="0">
                  <a:prstClr val="black">
                    <a:alpha val="32000"/>
                  </a:prst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Rettangolo 10"/>
          <p:cNvSpPr/>
          <p:nvPr/>
        </p:nvSpPr>
        <p:spPr>
          <a:xfrm>
            <a:off x="6243663" y="314319"/>
            <a:ext cx="5151711" cy="707886"/>
          </a:xfrm>
          <a:prstGeom prst="rect">
            <a:avLst/>
          </a:prstGeom>
        </p:spPr>
        <p:txBody>
          <a:bodyPr wrap="square" anchor="t" anchorCtr="1">
            <a:spAutoFit/>
          </a:bodyPr>
          <a:lstStyle/>
          <a:p>
            <a:pPr lvl="0" algn="ctr" eaLnBrk="0" fontAlgn="base" hangingPunct="0">
              <a:spcBef>
                <a:spcPct val="20000"/>
              </a:spcBef>
              <a:spcAft>
                <a:spcPct val="0"/>
              </a:spcAft>
              <a:defRPr/>
            </a:pPr>
            <a:r>
              <a:rPr lang="it-IT" sz="2000" b="1" dirty="0" smtClean="0">
                <a:ln w="1905">
                  <a:solidFill>
                    <a:srgbClr val="000000"/>
                  </a:solidFill>
                </a:ln>
                <a:solidFill>
                  <a:srgbClr val="FFFF0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Arial" pitchFamily="34" charset="0"/>
                <a:cs typeface="Arial" pitchFamily="34" charset="0"/>
              </a:rPr>
              <a:t>Arma dei Carabinieri</a:t>
            </a:r>
            <a:r>
              <a:rPr lang="it-IT" sz="2000" b="1" dirty="0">
                <a:ln w="1905">
                  <a:solidFill>
                    <a:srgbClr val="000000"/>
                  </a:solidFill>
                </a:ln>
                <a:solidFill>
                  <a:srgbClr val="797979">
                    <a:shade val="20000"/>
                    <a:satMod val="200000"/>
                  </a:srgbClr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Arial" pitchFamily="34" charset="0"/>
                <a:cs typeface="Arial" pitchFamily="34" charset="0"/>
              </a:rPr>
              <a:t/>
            </a:r>
            <a:br>
              <a:rPr lang="it-IT" sz="2000" b="1" dirty="0">
                <a:ln w="1905">
                  <a:solidFill>
                    <a:srgbClr val="000000"/>
                  </a:solidFill>
                </a:ln>
                <a:solidFill>
                  <a:srgbClr val="797979">
                    <a:shade val="20000"/>
                    <a:satMod val="200000"/>
                  </a:srgbClr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Arial" pitchFamily="34" charset="0"/>
                <a:cs typeface="Arial" pitchFamily="34" charset="0"/>
              </a:rPr>
            </a:br>
            <a:r>
              <a:rPr lang="it-IT" sz="2000" b="1" dirty="0">
                <a:ln w="1905">
                  <a:solidFill>
                    <a:srgbClr val="000000"/>
                  </a:solidFill>
                </a:ln>
                <a:solidFill>
                  <a:srgbClr val="FFFF00"/>
                </a:solidFill>
                <a:effectLst>
                  <a:outerShdw blurRad="60007" dist="200025" dir="15000000" sy="30000" kx="-1800000" algn="bl" rotWithShape="0">
                    <a:prstClr val="black">
                      <a:alpha val="32000"/>
                    </a:prstClr>
                  </a:outerShdw>
                </a:effectLst>
                <a:latin typeface="Arial" pitchFamily="34" charset="0"/>
                <a:cs typeface="Arial" pitchFamily="34" charset="0"/>
              </a:rPr>
              <a:t>Comando </a:t>
            </a:r>
            <a:r>
              <a:rPr lang="it-IT" sz="2000" b="1" dirty="0" smtClean="0">
                <a:ln w="1905">
                  <a:solidFill>
                    <a:srgbClr val="000000"/>
                  </a:solidFill>
                </a:ln>
                <a:solidFill>
                  <a:srgbClr val="FFFF00"/>
                </a:solidFill>
                <a:effectLst>
                  <a:outerShdw blurRad="60007" dist="200025" dir="15000000" sy="30000" kx="-1800000" algn="bl" rotWithShape="0">
                    <a:prstClr val="black">
                      <a:alpha val="32000"/>
                    </a:prstClr>
                  </a:outerShdw>
                </a:effectLst>
                <a:latin typeface="Arial" pitchFamily="34" charset="0"/>
                <a:cs typeface="Arial" pitchFamily="34" charset="0"/>
              </a:rPr>
              <a:t>Provinciale Macerata</a:t>
            </a:r>
            <a:endParaRPr lang="it-IT" sz="2000" b="1" dirty="0">
              <a:ln w="1905">
                <a:solidFill>
                  <a:srgbClr val="000000"/>
                </a:solidFill>
              </a:ln>
              <a:solidFill>
                <a:srgbClr val="FFFF00"/>
              </a:solidFill>
              <a:effectLst>
                <a:outerShdw blurRad="60007" dist="200025" dir="15000000" sy="30000" kx="-1800000" algn="bl" rotWithShape="0">
                  <a:prstClr val="black">
                    <a:alpha val="32000"/>
                  </a:prst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309112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70</TotalTime>
  <Words>435</Words>
  <Application>Microsoft Office PowerPoint</Application>
  <PresentationFormat>Widescreen</PresentationFormat>
  <Paragraphs>141</Paragraphs>
  <Slides>8</Slides>
  <Notes>0</Notes>
  <HiddenSlides>4</HiddenSlides>
  <MMClips>0</MMClips>
  <ScaleCrop>false</ScaleCrop>
  <HeadingPairs>
    <vt:vector size="6" baseType="variant">
      <vt:variant>
        <vt:lpstr>Caratteri utilizzati</vt:lpstr>
      </vt:variant>
      <vt:variant>
        <vt:i4>6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8</vt:i4>
      </vt:variant>
    </vt:vector>
  </HeadingPairs>
  <TitlesOfParts>
    <vt:vector size="15" baseType="lpstr">
      <vt:lpstr>Arial</vt:lpstr>
      <vt:lpstr>Calibri</vt:lpstr>
      <vt:lpstr>Calibri Light</vt:lpstr>
      <vt:lpstr>Comic Sans MS</vt:lpstr>
      <vt:lpstr>Ebrima</vt:lpstr>
      <vt:lpstr>Segoe UI</vt:lpstr>
      <vt:lpstr>Tema di Office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Company>Guardia di Finanza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Nardella Gabriele - LGT.CS</dc:creator>
  <cp:lastModifiedBy>Nardella Gabriele - LGT.CS</cp:lastModifiedBy>
  <cp:revision>8</cp:revision>
  <cp:lastPrinted>2023-02-08T07:29:11Z</cp:lastPrinted>
  <dcterms:created xsi:type="dcterms:W3CDTF">2023-02-07T13:08:51Z</dcterms:created>
  <dcterms:modified xsi:type="dcterms:W3CDTF">2023-02-08T08:36:48Z</dcterms:modified>
</cp:coreProperties>
</file>